
<file path=[Content_Types].xml><?xml version="1.0" encoding="utf-8"?>
<Types xmlns="http://schemas.openxmlformats.org/package/2006/content-types">
  <Default Extension="png" ContentType="image/png"/>
  <Default Extension="tmp" ContentType="image/png"/>
  <Default Extension="vsd" ContentType="application/vnd.visio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72" r:id="rId4"/>
    <p:sldId id="270" r:id="rId5"/>
    <p:sldId id="271" r:id="rId6"/>
    <p:sldId id="267" r:id="rId7"/>
    <p:sldId id="273" r:id="rId8"/>
    <p:sldId id="274" r:id="rId9"/>
    <p:sldId id="275" r:id="rId10"/>
    <p:sldId id="276" r:id="rId11"/>
    <p:sldId id="282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60"/>
  </p:normalViewPr>
  <p:slideViewPr>
    <p:cSldViewPr>
      <p:cViewPr varScale="1">
        <p:scale>
          <a:sx n="108" d="100"/>
          <a:sy n="108" d="100"/>
        </p:scale>
        <p:origin x="163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9F275-08CC-44A6-9083-A4E1624F75B1}" type="datetimeFigureOut">
              <a:rPr lang="hu-HU" smtClean="0"/>
              <a:t>2015.04.22.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15F85-DA1E-4EE9-8B16-45BE8F23AA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85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5F85-DA1E-4EE9-8B16-45BE8F23AA3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11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91680" y="2348881"/>
            <a:ext cx="5760640" cy="504056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08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  <a:lvl2pPr marL="742950" indent="-285750"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§"/>
              <a:defRPr sz="1800"/>
            </a:lvl3pPr>
            <a:lvl4pPr marL="1371600" indent="0">
              <a:buFont typeface="Wingdings" pitchFamily="2" charset="2"/>
              <a:buNone/>
              <a:defRPr sz="1600"/>
            </a:lvl4pPr>
            <a:lvl5pPr marL="1828800" indent="0">
              <a:buFont typeface="Wingdings" pitchFamily="2" charset="2"/>
              <a:buNone/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021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437114"/>
            <a:ext cx="7772400" cy="1152127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650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864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/>
            </a:lvl1pPr>
            <a:lvl2pPr>
              <a:defRPr sz="1800"/>
            </a:lvl2pPr>
            <a:lvl3pPr marL="1143000" indent="-228600">
              <a:buFont typeface="Wingdings" pitchFamily="2" charset="2"/>
              <a:buChar char="Ø"/>
              <a:defRPr sz="18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 marL="2057400" indent="-228600"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800"/>
            </a:lvl1pPr>
            <a:lvl2pPr>
              <a:defRPr sz="1800"/>
            </a:lvl2pPr>
            <a:lvl3pPr marL="1143000" indent="-228600">
              <a:buFont typeface="Wingdings" pitchFamily="2" charset="2"/>
              <a:buChar char="Ø"/>
              <a:defRPr sz="16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 marL="2057400" indent="-228600"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729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55576" y="1579657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szöveg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21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5896" y="836713"/>
            <a:ext cx="5111750" cy="5256584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000"/>
            </a:lvl1pPr>
            <a:lvl2pPr marL="742950" indent="-285750">
              <a:buFont typeface="Wingdings" pitchFamily="2" charset="2"/>
              <a:buChar char="§"/>
              <a:defRPr sz="1800"/>
            </a:lvl2pPr>
            <a:lvl3pPr marL="1143000" indent="-228600">
              <a:buFont typeface="Wingdings" pitchFamily="2" charset="2"/>
              <a:buChar char="§"/>
              <a:defRPr sz="18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 marL="2057400" indent="-228600">
              <a:buFont typeface="Wingdings" pitchFamily="2" charset="2"/>
              <a:buChar char="§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627784" y="476673"/>
            <a:ext cx="6516216" cy="41677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547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4847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627784" y="476673"/>
            <a:ext cx="6516216" cy="4167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z="2800" b="0" dirty="0" smtClean="0">
                <a:solidFill>
                  <a:schemeClr val="tx1"/>
                </a:solidFill>
                <a:effectLst/>
              </a:rPr>
              <a:t>Mintacím szerkesztése</a:t>
            </a:r>
            <a:endParaRPr lang="hu-HU" sz="28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135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999014" y="293800"/>
            <a:ext cx="5878286" cy="41677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199" y="1065475"/>
            <a:ext cx="8424041" cy="5188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107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effectLst/>
          <a:latin typeface="Open Sans Light" pitchFamily="34" charset="0"/>
          <a:ea typeface="Open Sans Light" pitchFamily="34" charset="0"/>
          <a:cs typeface="Open Sans Light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Wingdings" pitchFamily="2" charset="2"/>
        <a:buNone/>
        <a:defRPr sz="2800" b="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b="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b="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1600" b="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1600" b="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alazs.kiraly@revolution.hu" TargetMode="External"/><Relationship Id="rId4" Type="http://schemas.openxmlformats.org/officeDocument/2006/relationships/hyperlink" Target="mailto:laszlo.szaloki@revolution.h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_2010_rajz1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://www.revolution.hu/static/deepeloadaso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560840" cy="1800201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KKV esettanulmány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10.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előadás: </a:t>
            </a:r>
            <a:b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negatív készlet és adagszám kezelés</a:t>
            </a:r>
            <a:endParaRPr lang="hu-H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864096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Óbudai Egyetem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2015.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05064"/>
            <a:ext cx="3384376" cy="2115234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5" name="Alcím 2"/>
          <p:cNvSpPr txBox="1">
            <a:spLocks/>
          </p:cNvSpPr>
          <p:nvPr/>
        </p:nvSpPr>
        <p:spPr>
          <a:xfrm>
            <a:off x="1691680" y="4293095"/>
            <a:ext cx="6400800" cy="1440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b="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u="sng" dirty="0" smtClean="0">
                <a:solidFill>
                  <a:schemeClr val="accent1">
                    <a:lumMod val="75000"/>
                  </a:schemeClr>
                </a:solidFill>
              </a:rPr>
              <a:t>Előadók:</a:t>
            </a:r>
          </a:p>
          <a:p>
            <a:pPr lvl="1" algn="l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Szalóki László	</a:t>
            </a:r>
          </a:p>
          <a:p>
            <a:pPr lvl="1" algn="l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rEVOLUTION Kft,  ügyvezető, termékfejlesztési vezető</a:t>
            </a:r>
          </a:p>
          <a:p>
            <a:pPr lvl="1" algn="l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EMAIL: 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laszlo.szaloki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@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revolution.hu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l"/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l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Király Balázs 	  </a:t>
            </a:r>
          </a:p>
          <a:p>
            <a:pPr lvl="1" algn="l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rEVOLUTION Kft, ERP tanácsadó, SCRUM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master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l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EMAIL: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balazs.kiraly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@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revolution.hu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l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l"/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www.revolution.hu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00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8800" y="295200"/>
            <a:ext cx="5878286" cy="416772"/>
          </a:xfrm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Adagszám mozgás típusok?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Bevét (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Create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Kézzel megadom a gyári szám / adagszám bontást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Segéd programrész (generálás) a gyorsabb megadáshoz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Kiadás (Out)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 rendszerben lévő adag / gyári számokból összeválogatom, hogy mit szeretnék kiadni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Csak a meglévőkből lehet válogatni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Kapcsolt bevét (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INConnect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)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 „visszáruzott bizonylatról” megmondom, hogy mit szeretnék visszahozni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Általában ez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ERP-k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nem tudják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Használhatóság: 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WEB áruházas értékesítés, ahol a vevő visszaküldheti az árut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Előny: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Nem szakad meg a lánc!!!!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69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8800" y="295200"/>
            <a:ext cx="5878286" cy="416772"/>
          </a:xfrm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Gyári szám / adagszám architektúra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873109"/>
              </p:ext>
            </p:extLst>
          </p:nvPr>
        </p:nvGraphicFramePr>
        <p:xfrm>
          <a:off x="698512" y="1124744"/>
          <a:ext cx="7819634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3" imgW="4591012" imgH="2828925" progId="Visio.Drawing.11">
                  <p:embed/>
                </p:oleObj>
              </mc:Choice>
              <mc:Fallback>
                <p:oleObj name="Visio" r:id="rId3" imgW="4591012" imgH="282892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12" y="1124744"/>
                        <a:ext cx="7819634" cy="4824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9720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8800" y="295200"/>
            <a:ext cx="5878286" cy="416772"/>
          </a:xfrm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Gyakorlat 2. Készítsük elő az adagszámos esetet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/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Új adagszám / gyári szám típus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=&gt; adagszámra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=&gt; Gyári számra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2 új cikk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Adagszámos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Gyári számos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Új mozgástípus az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InConnect-es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teszthez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Új mozgástípus: „Vevői szállítólevél visszáru”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Sorszámtömb az új típushoz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23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8800" y="295200"/>
            <a:ext cx="5878286" cy="416772"/>
          </a:xfrm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Gyakorlat 2. </a:t>
            </a:r>
            <a:r>
              <a:rPr lang="hu-HU" sz="2000" dirty="0" err="1" smtClean="0">
                <a:solidFill>
                  <a:schemeClr val="accent1">
                    <a:lumMod val="75000"/>
                  </a:schemeClr>
                </a:solidFill>
              </a:rPr>
              <a:t>InCreate</a:t>
            </a: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 helyben és utólag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/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Készítsünk egy szállítói bevétet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Mindkét cikkre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100-100 db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Töltsük fel az adag és gyári számokat a bizonylaton (60-60 db-ig)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Könyveljük el a bizonylatot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Adjuk meg utólag a maradék 40-40 mennyiség gyári / adag számait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86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8800" y="295200"/>
            <a:ext cx="5878286" cy="416772"/>
          </a:xfrm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Gyakorlat 2. OUT helyben és utólag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/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Készítsünk egy vevői szállítólevelet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Mindkét cikkre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80-80 db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Válogassuk össze az adag és gyári számokat a bizonylaton (50-50 db-ig)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Könyveljük el a bizonylatot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Adjuk meg utólag a maradék 30-30 mennyiség gyári / adag szám kapcsolatait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9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8800" y="295200"/>
            <a:ext cx="5878286" cy="416772"/>
          </a:xfrm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Gyakorlat 2. </a:t>
            </a:r>
            <a:r>
              <a:rPr lang="hu-HU" sz="2000" dirty="0" err="1" smtClean="0">
                <a:solidFill>
                  <a:schemeClr val="accent1">
                    <a:lumMod val="75000"/>
                  </a:schemeClr>
                </a:solidFill>
              </a:rPr>
              <a:t>InConnect</a:t>
            </a: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 (csak helyben)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/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Készítsünk egy vevői visszárut az eladott tételről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15 db a gyári számosból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15 db az adag számosból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Adjuk meg , hogy a visszáruzott bizonylat mely tételeit vettük vissza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Könyveljük el a bizonylatot</a:t>
            </a: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19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8800" y="295200"/>
            <a:ext cx="5878286" cy="416772"/>
          </a:xfrm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hu-HU" sz="2000" u="sng" dirty="0">
                <a:hlinkClick r:id="rId2"/>
              </a:rPr>
              <a:t>http://www.revolution.hu/static/deepeloadasok.html</a:t>
            </a:r>
            <a:endParaRPr lang="hu-HU" sz="2000" dirty="0"/>
          </a:p>
        </p:txBody>
      </p:sp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47237"/>
            <a:ext cx="3744416" cy="1730258"/>
          </a:xfrm>
          <a:prstGeom prst="rect">
            <a:avLst/>
          </a:prstGeom>
        </p:spPr>
      </p:pic>
      <p:pic>
        <p:nvPicPr>
          <p:cNvPr id="6" name="Kép 5" descr="Képernyőrész kivágá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3892626" cy="3007264"/>
          </a:xfrm>
          <a:prstGeom prst="rect">
            <a:avLst/>
          </a:prstGeom>
        </p:spPr>
      </p:pic>
      <p:pic>
        <p:nvPicPr>
          <p:cNvPr id="7" name="Kép 6" descr="Képernyőrész kivágá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3840310" cy="3015644"/>
          </a:xfrm>
          <a:prstGeom prst="rect">
            <a:avLst/>
          </a:prstGeom>
        </p:spPr>
      </p:pic>
      <p:pic>
        <p:nvPicPr>
          <p:cNvPr id="8" name="Kép 7" descr="Képernyőrész kivágás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46" y="4648792"/>
            <a:ext cx="3814294" cy="15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19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8800" y="295200"/>
            <a:ext cx="5878286" cy="416772"/>
          </a:xfrm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Negatív készlet – elméleti háttér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/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Negatív készlet miért kell?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Gyorsan-gyorsan adjuk el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Meghozták az árut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Ott a vevő, vinné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bevét szállítólevelet még nem volt idő begépelni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Direkt szállítás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Vevőm megrendeli az árut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fuvaros direktben a szállítótól a vevőnek viszi az árut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Nekem előbb kell szállítólevelet kiállítani a vevő felé, minthogy a kezemben lenne a bevét bizonylat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09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8800" y="295200"/>
            <a:ext cx="5878286" cy="416772"/>
          </a:xfrm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Negatív készlet – elméleti háttér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/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CÉL=&gt; Minél előbb korrigálni!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Minél nagyobb az elmaradás annál nehezebb helyretenni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Negatív készlet esetén nincs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elábé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nincs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haszon, nincs készlet könyvelés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Nem életszerű a hosszú távú negatív készlet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Ha számlával kapjuk az árut, inkább vételezzünk be egy „fiktív” szállítólevéllel előbb, hogy a készlet rendben legye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mennyiségben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nagyságrendi értékben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Majd utólag a szállítói számla úgyis rendezi az értékeket</a:t>
            </a:r>
          </a:p>
          <a:p>
            <a:pPr lvl="2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76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8800" y="295200"/>
            <a:ext cx="5878286" cy="416772"/>
          </a:xfrm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Negatív készlet – hol állítjuk be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/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Három helyen állítjuk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Raktár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Cikk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Mozgás típus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Mindháromnak találkozni kell (=igaz)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Intelligens hibaüzenet: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Megmondja hogy pontosan miért nem tudunk negatív készletet rögzíteni (pontosabban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postolni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Mozgástípusnál limitált a beállítása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22" y="5229200"/>
            <a:ext cx="4039164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57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8800" y="295200"/>
            <a:ext cx="5878286" cy="416772"/>
          </a:xfrm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Gyakorlat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085850" lvl="1" indent="-34290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Vegyünk fel két új raktárt</a:t>
            </a:r>
          </a:p>
          <a:p>
            <a:pPr marL="1485900" lvl="2" indent="-34290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Az egyikben engedélyezett  a negatív készlet (R1)</a:t>
            </a:r>
          </a:p>
          <a:p>
            <a:pPr marL="1485900" lvl="2" indent="-34290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másikban nem (R2)</a:t>
            </a:r>
          </a:p>
          <a:p>
            <a:pPr marL="1085850" lvl="1" indent="-34290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Vegyünk fel két új cikket (termék)</a:t>
            </a:r>
          </a:p>
          <a:p>
            <a:pPr marL="1485900" lvl="2" indent="-34290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Az egyiken engedélyezett a negatív készlet (C1)</a:t>
            </a:r>
          </a:p>
          <a:p>
            <a:pPr marL="1485900" lvl="2" indent="-34290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 másikon nem (C2)</a:t>
            </a:r>
          </a:p>
          <a:p>
            <a:pPr marL="1085850" lvl="1" indent="-34290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Rögzítsünk vevői szállítóleveleket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485900" lvl="2" indent="-34290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R1,C1</a:t>
            </a:r>
          </a:p>
          <a:p>
            <a:pPr marL="1485900" lvl="2" indent="-34290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R1,C2</a:t>
            </a:r>
          </a:p>
          <a:p>
            <a:pPr marL="1485900" lvl="2" indent="-34290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R2,C1</a:t>
            </a:r>
          </a:p>
          <a:p>
            <a:pPr marL="1485900" lvl="2" indent="-34290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R2,C2</a:t>
            </a:r>
          </a:p>
          <a:p>
            <a:pPr marL="1485900" lvl="2" indent="-34290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Figyeljük meg milyen hibaüzeneteket küld a rendszer!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85850" lvl="1" indent="-34290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Ahol eleve tiltott a negatí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 készlet (példa)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485900" lvl="2" indent="-34290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Raktárközti mozgás</a:t>
            </a:r>
          </a:p>
          <a:p>
            <a:pPr marL="1485900" lvl="2" indent="-34290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R1, C1 kombinációban</a:t>
            </a:r>
          </a:p>
          <a:p>
            <a:pPr marL="1085850" lvl="1" indent="-342900"/>
            <a:r>
              <a:rPr lang="hu-HU" dirty="0" smtClean="0">
                <a:solidFill>
                  <a:srgbClr val="FF0000"/>
                </a:solidFill>
              </a:rPr>
              <a:t>Kérdés? </a:t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 smtClean="0">
                <a:solidFill>
                  <a:srgbClr val="FF0000"/>
                </a:solidFill>
              </a:rPr>
              <a:t>Mi lehet az összefüggés a negatív készlet és a foglalás között?</a:t>
            </a:r>
            <a:endParaRPr lang="hu-HU" dirty="0" smtClean="0">
              <a:solidFill>
                <a:srgbClr val="FF0000"/>
              </a:solidFill>
            </a:endParaRPr>
          </a:p>
          <a:p>
            <a:pPr marL="1485900" lvl="2" indent="-342900"/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71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8800" y="295200"/>
            <a:ext cx="5878286" cy="416772"/>
          </a:xfrm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Gyári szám és adagszám elmélet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/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Gyári számos modell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Nagy értékű, egyedi azonosítóval ellátott „dolgok”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Tipikusan: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Mobil telefonok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TV, Hűtőgép (egyéb műszaki berendezések)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Adagszámos modell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Amik tipikusan „lejárnak” (tudni szeretném a készletemből mi-mikor jár le)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Gyógyszerek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Élelmiszerek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Ha fontos, hogy a „miből gyártottam” kérdés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Ügyfél példa =&gt;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Albertfalvi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Cérnázó</a:t>
            </a: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93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8800" y="295200"/>
            <a:ext cx="5878286" cy="416772"/>
          </a:xfrm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Hogyan gondolkoznak az ERP rendszerek…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/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Gyári szám és adagszám egy kaptafára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Alapelv: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X Db-ot b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evételezem / eladom egy soron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Megmondom, hogy az X db-nak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Mik voltak a gyári számai (100 db bejegyzés)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Mik voltat az adag számai (20 /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/ 60 db- három gyártási ciklusból)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Vezérlő elem a gyári 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szám / adagszám 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típus</a:t>
            </a: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34036"/>
            <a:ext cx="3960440" cy="32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26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8800" y="295200"/>
            <a:ext cx="5878286" cy="416772"/>
          </a:xfrm>
          <a:effectLst>
            <a:outerShdw blurRad="50800" dist="76200" dir="2700000" algn="tl" rotWithShape="0">
              <a:prstClr val="black">
                <a:alpha val="32000"/>
              </a:prstClr>
            </a:outerShdw>
          </a:effectLst>
        </p:spPr>
        <p:txBody>
          <a:bodyPr/>
          <a:lstStyle/>
          <a:p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Mikor adjuk meg a gyári számot / adagszámot?</a:t>
            </a:r>
            <a:endParaRPr lang="hu-H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/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Bizonylat rögzítésekor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Részben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Egészben (kötelezőség állítható)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Utólag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Bármikor, ha a rendszer megengedi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Limit: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Ha eladáskor meg akarom adni, akkor nem árt, ha a 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bevéteknél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már végeztem a megadással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</TotalTime>
  <Words>669</Words>
  <Application>Microsoft Office PowerPoint</Application>
  <PresentationFormat>Diavetítés a képernyőre (4:3 oldalarány)</PresentationFormat>
  <Paragraphs>191</Paragraphs>
  <Slides>15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Open Sans Light</vt:lpstr>
      <vt:lpstr>Wingdings</vt:lpstr>
      <vt:lpstr>RevolOE</vt:lpstr>
      <vt:lpstr>Microsoft Visio 2003–2010 rajz</vt:lpstr>
      <vt:lpstr>KKV esettanulmány 10. előadás:  negatív készlet és adagszám kezelés</vt:lpstr>
      <vt:lpstr>http://www.revolution.hu/static/deepeloadasok.html</vt:lpstr>
      <vt:lpstr>Negatív készlet – elméleti háttér</vt:lpstr>
      <vt:lpstr>Negatív készlet – elméleti háttér</vt:lpstr>
      <vt:lpstr>Negatív készlet – hol állítjuk be</vt:lpstr>
      <vt:lpstr>Gyakorlat</vt:lpstr>
      <vt:lpstr>Gyári szám és adagszám elmélet</vt:lpstr>
      <vt:lpstr>Hogyan gondolkoznak az ERP rendszerek…</vt:lpstr>
      <vt:lpstr>Mikor adjuk meg a gyári számot / adagszámot?</vt:lpstr>
      <vt:lpstr>Adagszám mozgás típusok?</vt:lpstr>
      <vt:lpstr>Gyári szám / adagszám architektúra</vt:lpstr>
      <vt:lpstr>Gyakorlat 2. Készítsük elő az adagszámos esetet</vt:lpstr>
      <vt:lpstr>Gyakorlat 2. InCreate helyben és utólag</vt:lpstr>
      <vt:lpstr>Gyakorlat 2. OUT helyben és utólag</vt:lpstr>
      <vt:lpstr>Gyakorlat 2. InConnect (csak helyben)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KKV esettanulmány</dc:title>
  <dc:creator>Barna Dániel</dc:creator>
  <cp:lastModifiedBy>Szalóki László</cp:lastModifiedBy>
  <cp:revision>126</cp:revision>
  <dcterms:created xsi:type="dcterms:W3CDTF">2015-02-08T10:52:03Z</dcterms:created>
  <dcterms:modified xsi:type="dcterms:W3CDTF">2015-04-22T15:00:30Z</dcterms:modified>
</cp:coreProperties>
</file>