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77" r:id="rId4"/>
    <p:sldId id="289" r:id="rId5"/>
    <p:sldId id="280" r:id="rId6"/>
    <p:sldId id="279" r:id="rId7"/>
    <p:sldId id="276" r:id="rId8"/>
    <p:sldId id="283" r:id="rId9"/>
    <p:sldId id="284" r:id="rId10"/>
    <p:sldId id="285" r:id="rId11"/>
    <p:sldId id="286" r:id="rId12"/>
    <p:sldId id="287" r:id="rId13"/>
    <p:sldId id="290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6" autoAdjust="0"/>
    <p:restoredTop sz="94660"/>
  </p:normalViewPr>
  <p:slideViewPr>
    <p:cSldViewPr>
      <p:cViewPr>
        <p:scale>
          <a:sx n="130" d="100"/>
          <a:sy n="130" d="100"/>
        </p:scale>
        <p:origin x="-72" y="22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9F275-08CC-44A6-9083-A4E1624F75B1}" type="datetimeFigureOut">
              <a:rPr lang="hu-HU" smtClean="0"/>
              <a:t>2015.04.17.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815F85-DA1E-4EE9-8B16-45BE8F23AA3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2585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15F85-DA1E-4EE9-8B16-45BE8F23AA38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2117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691680" y="2348881"/>
            <a:ext cx="5760640" cy="504056"/>
          </a:xfrm>
          <a:noFill/>
        </p:spPr>
        <p:txBody>
          <a:bodyPr>
            <a:noAutofit/>
          </a:bodyPr>
          <a:lstStyle>
            <a:lvl1pPr algn="ctr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087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  <a:lvl2pPr marL="742950" indent="-285750"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371600" indent="0">
              <a:buFont typeface="Wingdings" pitchFamily="2" charset="2"/>
              <a:buNone/>
              <a:defRPr sz="1600"/>
            </a:lvl4pPr>
            <a:lvl5pPr marL="1828800" indent="0">
              <a:buFont typeface="Wingdings" pitchFamily="2" charset="2"/>
              <a:buNone/>
              <a:defRPr sz="16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50219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4437114"/>
            <a:ext cx="7772400" cy="1152127"/>
          </a:xfrm>
        </p:spPr>
        <p:txBody>
          <a:bodyPr anchor="t">
            <a:normAutofit/>
          </a:bodyPr>
          <a:lstStyle>
            <a:lvl1pPr algn="l">
              <a:defRPr sz="2800" b="1" cap="all"/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6650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0">
                <a:effectLst/>
              </a:defRPr>
            </a:lvl1pPr>
          </a:lstStyle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68645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1800"/>
            </a:lvl1pPr>
            <a:lvl2pPr>
              <a:defRPr sz="1800"/>
            </a:lvl2pPr>
            <a:lvl3pPr marL="1143000" indent="-228600">
              <a:buFont typeface="Wingdings" pitchFamily="2" charset="2"/>
              <a:buChar char="Ø"/>
              <a:defRPr sz="16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1729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755576" y="1579657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smtClean="0"/>
              <a:t>szöveg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219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635896" y="836713"/>
            <a:ext cx="5111750" cy="5256584"/>
          </a:xfrm>
        </p:spPr>
        <p:txBody>
          <a:bodyPr/>
          <a:lstStyle>
            <a:lvl1pPr marL="342900" indent="-342900">
              <a:buFont typeface="Wingdings" pitchFamily="2" charset="2"/>
              <a:buChar char="§"/>
              <a:defRPr sz="2000"/>
            </a:lvl1pPr>
            <a:lvl2pPr marL="742950" indent="-285750">
              <a:buFont typeface="Wingdings" pitchFamily="2" charset="2"/>
              <a:buChar char="§"/>
              <a:defRPr sz="1800"/>
            </a:lvl2pPr>
            <a:lvl3pPr marL="1143000" indent="-228600">
              <a:buFont typeface="Wingdings" pitchFamily="2" charset="2"/>
              <a:buChar char="§"/>
              <a:defRPr sz="1800"/>
            </a:lvl3pPr>
            <a:lvl4pPr marL="1600200" indent="-228600">
              <a:buFont typeface="Wingdings" pitchFamily="2" charset="2"/>
              <a:buChar char="§"/>
              <a:defRPr sz="1600"/>
            </a:lvl4pPr>
            <a:lvl5pPr marL="2057400" indent="-228600">
              <a:buFont typeface="Wingdings" pitchFamily="2" charset="2"/>
              <a:buChar char="§"/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 dirty="0"/>
          </a:p>
        </p:txBody>
      </p:sp>
      <p:sp>
        <p:nvSpPr>
          <p:cNvPr id="4" name="Cím 1"/>
          <p:cNvSpPr>
            <a:spLocks noGrp="1"/>
          </p:cNvSpPr>
          <p:nvPr>
            <p:ph type="title"/>
          </p:nvPr>
        </p:nvSpPr>
        <p:spPr>
          <a:xfrm>
            <a:off x="2627784" y="476673"/>
            <a:ext cx="6516216" cy="416772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547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484784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hu-HU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2627784" y="476673"/>
            <a:ext cx="651621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hu-HU" sz="2800" b="0" dirty="0" smtClean="0">
                <a:solidFill>
                  <a:schemeClr val="tx1"/>
                </a:solidFill>
                <a:effectLst/>
              </a:rPr>
              <a:t>Mintacím szerkesztése</a:t>
            </a:r>
            <a:endParaRPr lang="hu-HU" sz="2800" b="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01358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2999014" y="293800"/>
            <a:ext cx="5878286" cy="41677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199" y="1065475"/>
            <a:ext cx="8424041" cy="5188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0107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b="0" kern="1200">
          <a:solidFill>
            <a:schemeClr val="tx1"/>
          </a:solidFill>
          <a:effectLst/>
          <a:latin typeface="Open Sans Light" pitchFamily="34" charset="0"/>
          <a:ea typeface="Open Sans Light" pitchFamily="34" charset="0"/>
          <a:cs typeface="Open Sans Light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Wingdings" pitchFamily="2" charset="2"/>
        <a:buNone/>
        <a:defRPr sz="2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Ø"/>
        <a:defRPr sz="1600" b="0" kern="1200">
          <a:solidFill>
            <a:schemeClr val="tx1"/>
          </a:solidFill>
          <a:latin typeface="Open Sans Light" pitchFamily="34" charset="0"/>
          <a:ea typeface="Open Sans Light" pitchFamily="34" charset="0"/>
          <a:cs typeface="Open Sans Light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viktor.polik@revolution.hu" TargetMode="External"/><Relationship Id="rId5" Type="http://schemas.openxmlformats.org/officeDocument/2006/relationships/hyperlink" Target="mailto:balazs.kiraly@revolution.hu" TargetMode="External"/><Relationship Id="rId4" Type="http://schemas.openxmlformats.org/officeDocument/2006/relationships/hyperlink" Target="mailto:laszlo.szaloki@revolution.hu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99592" y="1052736"/>
            <a:ext cx="7560840" cy="1800201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KKV esettanulmány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9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. előadás: </a:t>
            </a:r>
            <a:b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Riporting</a:t>
            </a:r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140968"/>
            <a:ext cx="6400800" cy="864096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Óbudai Egyetem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2015.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005064"/>
            <a:ext cx="3384376" cy="2115234"/>
          </a:xfrm>
          <a:prstGeom prst="rect">
            <a:avLst/>
          </a:prstGeom>
          <a:effectLst>
            <a:reflection blurRad="6350" stA="50000" endA="300" endPos="55500" dist="50800" dir="5400000" sy="-100000" algn="bl" rotWithShape="0"/>
          </a:effectLst>
        </p:spPr>
      </p:pic>
      <p:sp>
        <p:nvSpPr>
          <p:cNvPr id="5" name="Alcím 2"/>
          <p:cNvSpPr txBox="1">
            <a:spLocks/>
          </p:cNvSpPr>
          <p:nvPr/>
        </p:nvSpPr>
        <p:spPr>
          <a:xfrm>
            <a:off x="1691680" y="4293095"/>
            <a:ext cx="6400800" cy="1827203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24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8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Wingdings" pitchFamily="2" charset="2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b="1" u="sng" dirty="0" smtClean="0">
                <a:solidFill>
                  <a:schemeClr val="accent1">
                    <a:lumMod val="75000"/>
                  </a:schemeClr>
                </a:solidFill>
              </a:rPr>
              <a:t>Előadók: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Szalóki László	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 ügyvezető, termékfejlesztési vezető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laszlo.szaloki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4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Király Balázs 	  </a:t>
            </a: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rEVOLUTION Kft, ERP tanácsadó, SCRUM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master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EMAIL: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balazs.kiraly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@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hlinkClick r:id="rId5"/>
              </a:rPr>
              <a:t>revolution.hu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Pólik Viktor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	  </a:t>
            </a:r>
          </a:p>
          <a:p>
            <a:pPr lvl="1" algn="l"/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rEVOLUTION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 Kft, ERP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tanácsadó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EMAIL: </a:t>
            </a:r>
            <a:r>
              <a:rPr lang="hu-HU" sz="2500" dirty="0" err="1" smtClean="0">
                <a:solidFill>
                  <a:schemeClr val="accent1">
                    <a:lumMod val="75000"/>
                  </a:schemeClr>
                </a:solidFill>
                <a:hlinkClick r:id="rId6"/>
              </a:rPr>
              <a:t>viktor.polik</a:t>
            </a:r>
            <a:r>
              <a:rPr lang="hu-HU" sz="2500" dirty="0" smtClean="0">
                <a:solidFill>
                  <a:schemeClr val="accent1">
                    <a:lumMod val="75000"/>
                  </a:schemeClr>
                </a:solidFill>
                <a:hlinkClick r:id="rId6"/>
              </a:rPr>
              <a:t>@</a:t>
            </a:r>
            <a:r>
              <a:rPr lang="hu-HU" sz="2500" dirty="0" err="1" smtClean="0">
                <a:solidFill>
                  <a:schemeClr val="accent1">
                    <a:lumMod val="75000"/>
                  </a:schemeClr>
                </a:solidFill>
                <a:hlinkClick r:id="rId6"/>
              </a:rPr>
              <a:t>revolution.hu</a:t>
            </a:r>
            <a:endParaRPr lang="hu-HU" sz="25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lvl="1" algn="l"/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www.revolution.hu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000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Kimutatások háttér szerkezete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Hogyan készítünk riportok (gyakorlat)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Elkészítjük a kimutatás fájlt (azaz a riport formátumot)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RIPORT KÉPET SZERKESZTÜNK!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WYSWYG szerkesztő (rengeteg apró beállítás, idő igényes)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Script nyelv (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rEVOL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saját nyelv =&gt; cél a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hetékonyság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Készítünk egy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kimutást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Hozzá csatoljuk a kimutatás formátumot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Megmondjuk hol jelenjen meg a riport struktúrában (bekötés)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Megadjuk a rendszer és az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enum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filtert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Tipikus példa: </a:t>
            </a:r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</a:rPr>
              <a:t>Parner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 listából hogyan lesz vevő és szállító lista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002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DEMÓ 3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Van egy kész riport formátumunk =&gt; partner lista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Kössük be a Házi pénztár modulba, mint vevői és mint szállítói riport (1 formátuma lesz csak)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3267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DEMÓ 4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Készítsük el a cikkek listája riport formátumot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Wysiwyg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szerkesztővel =&gt; hogy lássuk milyen bonyolult az élet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</a:t>
            </a:r>
          </a:p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947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Miért kellett SCRIPT nyelv?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Új ERP =&gt; több száz riport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WYSIWYG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WYSIWYG szerkesztővel 1 riport 1-2 nap (ha szépet is akarok)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Módosítás =&gt;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bonyult</a:t>
            </a:r>
            <a:endParaRPr lang="hu-HU" dirty="0" smtClean="0">
              <a:solidFill>
                <a:schemeClr val="accent1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Újrafelhasználás részleteiben =&gt; nem létezik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rEVOLUTION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Report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 Scripting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Language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 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</a:b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(már 15 éve )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Include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 =&gt; csoportos újrafelhasználás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Alap riport =&gt; egységes fejléc / lábléc szerkezet, 1 helyen módosítás előnyei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Copy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 –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Paste</a:t>
            </a:r>
            <a:endParaRPr lang="hu-HU" dirty="0" smtClean="0">
              <a:solidFill>
                <a:schemeClr val="accent1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Gyors módosítás (oszlop méretek, igazítás…)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Multilanguage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support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 beépítve</a:t>
            </a:r>
          </a:p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810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Beszerzés ideje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Kimutatás készítése script alapján (.</a:t>
            </a:r>
            <a:r>
              <a:rPr lang="hu-HU" b="1" dirty="0" err="1" smtClean="0">
                <a:solidFill>
                  <a:schemeClr val="accent1">
                    <a:lumMod val="75000"/>
                  </a:schemeClr>
                </a:solidFill>
              </a:rPr>
              <a:t>drp</a:t>
            </a:r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hu-HU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Előre meghatározott </a:t>
            </a:r>
            <a:r>
              <a:rPr lang="hu-HU" sz="2400" dirty="0" err="1" smtClean="0">
                <a:solidFill>
                  <a:schemeClr val="accent1">
                    <a:lumMod val="75000"/>
                  </a:schemeClr>
                </a:solidFill>
              </a:rPr>
              <a:t>scriptelő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 nyelv segítségével készítünk egy leíró fájlt, melyben minden olyan elemet (adatot, betűtípust, csoportosításokat, összesítéseket) előre meghatározunk amely a kimutatásnál használni fogunk</a:t>
            </a:r>
          </a:p>
          <a:p>
            <a:endParaRPr lang="hu-H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Az így elkészített kimutatás fájlt beimportáljuk a rendszerbe, mely a programba kifejlesztett fordító létrehozza a kimutatás fájlt.</a:t>
            </a:r>
          </a:p>
          <a:p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Ezt követően már csak be kell kötnünk a kimutatást</a:t>
            </a:r>
            <a:endParaRPr lang="hu-HU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3621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Kimutatás készítés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Nyomtatvány utasítások - alapelvek</a:t>
            </a:r>
            <a:endParaRPr lang="hu-HU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DEFINITION és SECTION parancsokkal 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dolgozunk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 scriptfájlban minden sort ’;’ karakterrel zárunk 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’//’ karakterek segítségével megjegyzéseket tudunk a scripthez fűzni.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Az utasítások bemenő paramétereit ’;’ karakterrel választjuk el egymástól.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Az adatmezőkre történő hivatkozást ’$’ karakterrel kell kezdeni és lezárni.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Az 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adatmezőket ’|’ </a:t>
            </a:r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karakterrel 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választjuk el egymástól.</a:t>
            </a:r>
          </a:p>
        </p:txBody>
      </p:sp>
    </p:spTree>
    <p:extLst>
      <p:ext uri="{BB962C8B-B14F-4D97-AF65-F5344CB8AC3E}">
        <p14:creationId xmlns:p14="http://schemas.microsoft.com/office/powerpoint/2010/main" val="33076079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Kimutatás készítés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Nyomtatvány parancs – DEFINITION</a:t>
            </a:r>
          </a:p>
          <a:p>
            <a:endParaRPr lang="hu-HU" sz="5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900" b="1" dirty="0" smtClean="0">
                <a:solidFill>
                  <a:schemeClr val="accent1">
                    <a:lumMod val="75000"/>
                  </a:schemeClr>
                </a:solidFill>
              </a:rPr>
              <a:t>A kimutatás beállítása definíciós utasításokkal történik</a:t>
            </a:r>
            <a:endParaRPr lang="hu-HU" sz="19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4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400" b="1" u="sng" dirty="0" smtClean="0">
                <a:solidFill>
                  <a:schemeClr val="accent1">
                    <a:lumMod val="75000"/>
                  </a:schemeClr>
                </a:solidFill>
              </a:rPr>
              <a:t>Margó beállítása (Hol legyenek a lapon a margó határok):</a:t>
            </a:r>
          </a:p>
          <a:p>
            <a:r>
              <a:rPr lang="hu-HU" sz="1400" b="1" dirty="0" smtClean="0">
                <a:solidFill>
                  <a:schemeClr val="accent1">
                    <a:lumMod val="75000"/>
                  </a:schemeClr>
                </a:solidFill>
              </a:rPr>
              <a:t>DEFINITION;MARGIN;Tájolás 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P/L (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Portrait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 / 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Landscape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);Felső margó (mm);Alsó margó (mm);Bal Margó (mm);Jobb Margó (mm);</a:t>
            </a:r>
          </a:p>
          <a:p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DEFINITION;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ARGIN;L;20;10;7;</a:t>
            </a:r>
            <a:r>
              <a:rPr lang="hu-HU" sz="1200" i="1" dirty="0" err="1" smtClean="0">
                <a:solidFill>
                  <a:schemeClr val="accent1">
                    <a:lumMod val="75000"/>
                  </a:schemeClr>
                </a:solidFill>
              </a:rPr>
              <a:t>7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endParaRPr lang="hu-HU" sz="1200" i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400" b="1" u="sng" dirty="0" smtClean="0">
                <a:solidFill>
                  <a:schemeClr val="accent1">
                    <a:lumMod val="75000"/>
                  </a:schemeClr>
                </a:solidFill>
              </a:rPr>
              <a:t>Betűtípus beállítása (Milyen betűtípussal dolgozzunk):</a:t>
            </a:r>
            <a:endParaRPr lang="hu-HU" sz="1400" b="1" u="sng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400" b="1" dirty="0" smtClean="0">
                <a:solidFill>
                  <a:schemeClr val="accent1">
                    <a:lumMod val="75000"/>
                  </a:schemeClr>
                </a:solidFill>
              </a:rPr>
              <a:t>DEFINITION;FONT;Száma;Betűtípus;Méret;Stílus</a:t>
            </a:r>
            <a:r>
              <a:rPr lang="hu-HU" sz="1400" b="1" dirty="0" smtClean="0">
                <a:solidFill>
                  <a:schemeClr val="accent1">
                    <a:lumMod val="75000"/>
                  </a:schemeClr>
                </a:solidFill>
              </a:rPr>
              <a:t>;’’/</a:t>
            </a:r>
            <a:r>
              <a:rPr lang="hu-HU" sz="1400" b="1" dirty="0" err="1" smtClean="0">
                <a:solidFill>
                  <a:schemeClr val="accent1">
                    <a:lumMod val="75000"/>
                  </a:schemeClr>
                </a:solidFill>
              </a:rPr>
              <a:t>Bold</a:t>
            </a:r>
            <a:r>
              <a:rPr lang="hu-HU" sz="1400" b="1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hu-HU" sz="1400" b="1" dirty="0" err="1" smtClean="0">
                <a:solidFill>
                  <a:schemeClr val="accent1">
                    <a:lumMod val="75000"/>
                  </a:schemeClr>
                </a:solidFill>
              </a:rPr>
              <a:t>Italic</a:t>
            </a:r>
            <a:r>
              <a:rPr lang="hu-HU" sz="1400" b="1" dirty="0" smtClean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hu-HU" sz="1400" b="1" dirty="0" err="1" smtClean="0">
                <a:solidFill>
                  <a:schemeClr val="accent1">
                    <a:lumMod val="75000"/>
                  </a:schemeClr>
                </a:solidFill>
              </a:rPr>
              <a:t>Underline</a:t>
            </a:r>
            <a:r>
              <a:rPr lang="hu-HU" sz="1400" b="1" dirty="0" smtClean="0">
                <a:solidFill>
                  <a:schemeClr val="accent1">
                    <a:lumMod val="75000"/>
                  </a:schemeClr>
                </a:solidFill>
              </a:rPr>
              <a:t>;Háttérszín;Betűszín;Mezőmagasság(tized 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mm);</a:t>
            </a:r>
          </a:p>
          <a:p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DEFINITION;FONTSET;1; </a:t>
            </a:r>
            <a:r>
              <a:rPr lang="hu-HU" sz="1200" i="1" dirty="0" err="1" smtClean="0">
                <a:solidFill>
                  <a:schemeClr val="accent1">
                    <a:lumMod val="75000"/>
                  </a:schemeClr>
                </a:solidFill>
              </a:rPr>
              <a:t>Helvetica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;12;B; </a:t>
            </a:r>
            <a:r>
              <a:rPr lang="hu-HU" sz="1200" i="1" dirty="0" err="1" smtClean="0">
                <a:solidFill>
                  <a:schemeClr val="accent1">
                    <a:lumMod val="75000"/>
                  </a:schemeClr>
                </a:solidFill>
              </a:rPr>
              <a:t>Transparent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;Black;30;</a:t>
            </a:r>
            <a:endParaRPr lang="hu-HU" sz="1200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500" b="1" u="sng" dirty="0" smtClean="0">
                <a:solidFill>
                  <a:schemeClr val="accent1">
                    <a:lumMod val="75000"/>
                  </a:schemeClr>
                </a:solidFill>
              </a:rPr>
              <a:t>Adattípus beállítás: (Az adatok </a:t>
            </a:r>
            <a:r>
              <a:rPr lang="hu-HU" sz="1500" b="1" u="sng" dirty="0" err="1" smtClean="0">
                <a:solidFill>
                  <a:schemeClr val="accent1">
                    <a:lumMod val="75000"/>
                  </a:schemeClr>
                </a:solidFill>
              </a:rPr>
              <a:t>kiiratásához</a:t>
            </a:r>
            <a:r>
              <a:rPr lang="hu-HU" sz="1500" b="1" u="sng" dirty="0" smtClean="0">
                <a:solidFill>
                  <a:schemeClr val="accent1">
                    <a:lumMod val="75000"/>
                  </a:schemeClr>
                </a:solidFill>
              </a:rPr>
              <a:t> szükséges adatformátumok meghatározása) </a:t>
            </a:r>
          </a:p>
          <a:p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DEFINITION;FORMAT; Neve (Mindig két betű!!!);Adattípus;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FormátumString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; </a:t>
            </a:r>
          </a:p>
          <a:p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DEFINITION;	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FORMAT;D3;D;</a:t>
            </a:r>
            <a:r>
              <a:rPr lang="hu-HU" sz="1200" i="1" dirty="0" err="1" smtClean="0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	//Nyelvbeállítás 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függő 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dátumformátum</a:t>
            </a:r>
          </a:p>
          <a:p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DEFINITION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;	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FORMAT;NC;N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;###,##0.00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; 	//Szám két </a:t>
            </a:r>
            <a:r>
              <a:rPr lang="hu-HU" sz="1200" i="1" dirty="0" err="1" smtClean="0">
                <a:solidFill>
                  <a:schemeClr val="accent1">
                    <a:lumMod val="75000"/>
                  </a:schemeClr>
                </a:solidFill>
              </a:rPr>
              <a:t>tizedesjeggyel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sz="1200" i="1" dirty="0" err="1" smtClean="0">
                <a:solidFill>
                  <a:schemeClr val="accent1">
                    <a:lumMod val="75000"/>
                  </a:schemeClr>
                </a:solidFill>
              </a:rPr>
              <a:t>eztes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 formázással</a:t>
            </a:r>
          </a:p>
          <a:p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DEFINITION;	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FORMAT;TN;T;;		//Normál szöveg </a:t>
            </a:r>
          </a:p>
          <a:p>
            <a:endParaRPr lang="hu-HU" sz="1400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500" b="1" u="sng" dirty="0" err="1">
                <a:solidFill>
                  <a:schemeClr val="accent1">
                    <a:lumMod val="75000"/>
                  </a:schemeClr>
                </a:solidFill>
              </a:rPr>
              <a:t>Include</a:t>
            </a:r>
            <a:r>
              <a:rPr lang="hu-HU" sz="1500" b="1" u="sng" dirty="0">
                <a:solidFill>
                  <a:schemeClr val="accent1">
                    <a:lumMod val="75000"/>
                  </a:schemeClr>
                </a:solidFill>
              </a:rPr>
              <a:t> utasítás </a:t>
            </a:r>
            <a:r>
              <a:rPr lang="hu-HU" sz="1500" b="1" u="sng" dirty="0" smtClean="0">
                <a:solidFill>
                  <a:schemeClr val="accent1">
                    <a:lumMod val="75000"/>
                  </a:schemeClr>
                </a:solidFill>
              </a:rPr>
              <a:t>(Más script </a:t>
            </a:r>
            <a:r>
              <a:rPr lang="hu-HU" sz="1400" b="1" u="sng" dirty="0" smtClean="0">
                <a:solidFill>
                  <a:schemeClr val="accent1">
                    <a:lumMod val="75000"/>
                  </a:schemeClr>
                </a:solidFill>
              </a:rPr>
              <a:t>fájlok</a:t>
            </a:r>
            <a:r>
              <a:rPr lang="hu-HU" sz="1500" b="1" u="sng" dirty="0" smtClean="0">
                <a:solidFill>
                  <a:schemeClr val="accent1">
                    <a:lumMod val="75000"/>
                  </a:schemeClr>
                </a:solidFill>
              </a:rPr>
              <a:t> importálása) </a:t>
            </a:r>
            <a:endParaRPr lang="hu-HU" sz="1500" b="1" u="sng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INCLUDE;	_</a:t>
            </a:r>
            <a:r>
              <a:rPr lang="hu-HU" sz="1200" i="1" dirty="0" err="1">
                <a:solidFill>
                  <a:schemeClr val="accent1">
                    <a:lumMod val="75000"/>
                  </a:schemeClr>
                </a:solidFill>
              </a:rPr>
              <a:t>ReportCommonFontsAndStyles.DRP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INCLUDE;	_</a:t>
            </a:r>
            <a:r>
              <a:rPr lang="hu-HU" sz="1200" i="1" dirty="0" err="1">
                <a:solidFill>
                  <a:schemeClr val="accent1">
                    <a:lumMod val="75000"/>
                  </a:schemeClr>
                </a:solidFill>
              </a:rPr>
              <a:t>ReportCommonMarginPortrait.DRP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693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Kimutatás készítés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Nyomtatvány parancs- DEFINITION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400" b="1" u="sng" dirty="0" smtClean="0">
                <a:solidFill>
                  <a:schemeClr val="accent1">
                    <a:lumMod val="75000"/>
                  </a:schemeClr>
                </a:solidFill>
              </a:rPr>
              <a:t>Riport forrás beállítása (Milyen osztály adatait jelenítjük meg a kimutatásban):</a:t>
            </a:r>
          </a:p>
          <a:p>
            <a:r>
              <a:rPr lang="hu-HU" sz="1400" b="1" dirty="0" smtClean="0">
                <a:solidFill>
                  <a:schemeClr val="accent1">
                    <a:lumMod val="75000"/>
                  </a:schemeClr>
                </a:solidFill>
              </a:rPr>
              <a:t>DEFINITION;REPORT;kimutatás 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neve;kimutatás forrása (osztálynév);sortáv;alap riport </a:t>
            </a:r>
            <a:r>
              <a:rPr lang="hu-HU" sz="1400" b="1" dirty="0" smtClean="0">
                <a:solidFill>
                  <a:schemeClr val="accent1">
                    <a:lumMod val="75000"/>
                  </a:schemeClr>
                </a:solidFill>
              </a:rPr>
              <a:t>neve;</a:t>
            </a:r>
            <a:endParaRPr lang="hu-H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DEFINITION;REPORT;Cikkek egyszerű listája;</a:t>
            </a:r>
            <a:r>
              <a:rPr lang="hu-HU" sz="1200" i="1" dirty="0" err="1">
                <a:solidFill>
                  <a:schemeClr val="accent1">
                    <a:lumMod val="75000"/>
                  </a:schemeClr>
                </a:solidFill>
              </a:rPr>
              <a:t>rEVOLUTION.DEEP.Module.ERP.Trade.Items.Item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;0;Alap riport 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– álló;</a:t>
            </a:r>
          </a:p>
          <a:p>
            <a:endParaRPr lang="hu-HU" sz="1200" b="1" i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400" b="1" u="sng" dirty="0" smtClean="0">
                <a:solidFill>
                  <a:schemeClr val="accent1">
                    <a:lumMod val="75000"/>
                  </a:schemeClr>
                </a:solidFill>
              </a:rPr>
              <a:t>Oszlopok beállítása (Adatok számára oszlopok létrehozása):</a:t>
            </a:r>
          </a:p>
          <a:p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DEFINITION;COLUMNSET;Azonosító;Oszlopok 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igaztással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 és mérettel (mm)	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L-Left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, C-center, 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R-Right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DEFINITION;COLUMNSET;1;L12|C13|R11</a:t>
            </a:r>
            <a:r>
              <a:rPr lang="hu-HU" sz="1200" i="1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endParaRPr lang="hu-HU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400" b="1" u="sng" dirty="0" smtClean="0">
                <a:solidFill>
                  <a:schemeClr val="accent1">
                    <a:lumMod val="75000"/>
                  </a:schemeClr>
                </a:solidFill>
              </a:rPr>
              <a:t>Csoportosítás beállítás: - (Milyen mezők alapján csoportosítjuk az adatokat, elhagyható) </a:t>
            </a:r>
          </a:p>
          <a:p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DEFINITION;GROUP;Azonosító;Neve;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Csoportosito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 mező  (több is lehet!!) 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asc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desc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HeaderVisible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FooterVisible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KeepTogether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 (H+F);PAGEBREAK 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Header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"N/A/B(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None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After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Before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)";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PageBreak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Footer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"N/A/B(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None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After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/</a:t>
            </a:r>
            <a:r>
              <a:rPr lang="hu-HU" sz="1400" b="1" dirty="0" err="1">
                <a:solidFill>
                  <a:schemeClr val="accent1">
                    <a:lumMod val="75000"/>
                  </a:schemeClr>
                </a:solidFill>
              </a:rPr>
              <a:t>Before</a:t>
            </a:r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)";</a:t>
            </a:r>
          </a:p>
          <a:p>
            <a:r>
              <a:rPr lang="hu-HU" sz="1200" dirty="0">
                <a:solidFill>
                  <a:schemeClr val="accent1">
                    <a:lumMod val="75000"/>
                  </a:schemeClr>
                </a:solidFill>
              </a:rPr>
              <a:t>DEFINITION;GROUP;1;Cikkcsoport1;ItemGroup01 </a:t>
            </a:r>
            <a:r>
              <a:rPr lang="hu-HU" sz="1200" dirty="0" err="1">
                <a:solidFill>
                  <a:schemeClr val="accent1">
                    <a:lumMod val="75000"/>
                  </a:schemeClr>
                </a:solidFill>
              </a:rPr>
              <a:t>asc</a:t>
            </a:r>
            <a:r>
              <a:rPr lang="hu-HU" sz="1200" dirty="0">
                <a:solidFill>
                  <a:schemeClr val="accent1">
                    <a:lumMod val="75000"/>
                  </a:schemeClr>
                </a:solidFill>
              </a:rPr>
              <a:t>;T;F;T;N;</a:t>
            </a:r>
            <a:r>
              <a:rPr lang="hu-HU" sz="1200" dirty="0" err="1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hu-HU" sz="12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endParaRPr lang="hu-HU" sz="1100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200" b="1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400" b="1" u="sng" dirty="0" smtClean="0">
                <a:solidFill>
                  <a:schemeClr val="accent1">
                    <a:lumMod val="75000"/>
                  </a:schemeClr>
                </a:solidFill>
              </a:rPr>
              <a:t>Betűtípus </a:t>
            </a:r>
            <a:r>
              <a:rPr lang="hu-HU" sz="1400" b="1" u="sng" dirty="0">
                <a:solidFill>
                  <a:schemeClr val="accent1">
                    <a:lumMod val="75000"/>
                  </a:schemeClr>
                </a:solidFill>
              </a:rPr>
              <a:t>beállítása – (Milyen betűtípussal dolgozzunk):</a:t>
            </a:r>
          </a:p>
          <a:p>
            <a:r>
              <a:rPr lang="hu-HU" sz="1400" b="1" dirty="0">
                <a:solidFill>
                  <a:schemeClr val="accent1">
                    <a:lumMod val="75000"/>
                  </a:schemeClr>
                </a:solidFill>
              </a:rPr>
              <a:t>DEFINITION;CALCULATEDFIELD;Képlet neve;képlet formátuma;</a:t>
            </a:r>
          </a:p>
          <a:p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DEFINITION;CALCULATEDFIELD;</a:t>
            </a:r>
            <a:r>
              <a:rPr lang="hu-HU" sz="1200" i="1" dirty="0" err="1">
                <a:solidFill>
                  <a:schemeClr val="accent1">
                    <a:lumMod val="75000"/>
                  </a:schemeClr>
                </a:solidFill>
              </a:rPr>
              <a:t>DatumEvho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;Year(</a:t>
            </a:r>
            <a:r>
              <a:rPr lang="hu-HU" sz="1200" i="1" dirty="0" err="1">
                <a:solidFill>
                  <a:schemeClr val="accent1">
                    <a:lumMod val="75000"/>
                  </a:schemeClr>
                </a:solidFill>
              </a:rPr>
              <a:t>Datum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) + </a:t>
            </a:r>
            <a:r>
              <a:rPr lang="hu-HU" sz="1200" i="1" dirty="0" err="1">
                <a:solidFill>
                  <a:schemeClr val="accent1">
                    <a:lumMod val="75000"/>
                  </a:schemeClr>
                </a:solidFill>
              </a:rPr>
              <a:t>Month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hu-HU" sz="1200" i="1" dirty="0" err="1">
                <a:solidFill>
                  <a:schemeClr val="accent1">
                    <a:lumMod val="75000"/>
                  </a:schemeClr>
                </a:solidFill>
              </a:rPr>
              <a:t>Datum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</a:rPr>
              <a:t>);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7834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Kimutatás készítés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Nyomtatvány parancs – SECTION</a:t>
            </a:r>
          </a:p>
          <a:p>
            <a:endParaRPr lang="hu-HU" sz="15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2000" b="1" dirty="0" smtClean="0">
                <a:solidFill>
                  <a:schemeClr val="accent1">
                    <a:lumMod val="75000"/>
                  </a:schemeClr>
                </a:solidFill>
              </a:rPr>
              <a:t>SECTION 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</a:rPr>
              <a:t>utasítás </a:t>
            </a:r>
            <a:r>
              <a:rPr lang="hu-HU" sz="2000" b="1" dirty="0" smtClean="0">
                <a:solidFill>
                  <a:schemeClr val="accent1">
                    <a:lumMod val="75000"/>
                  </a:schemeClr>
                </a:solidFill>
              </a:rPr>
              <a:t>felépítése:</a:t>
            </a:r>
            <a:endParaRPr lang="hu-H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7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700" b="1" dirty="0" smtClean="0">
                <a:solidFill>
                  <a:schemeClr val="accent1">
                    <a:lumMod val="75000"/>
                  </a:schemeClr>
                </a:solidFill>
              </a:rPr>
              <a:t>1. Az adatok kiíratása minden esetben SECTION paranccsal kezdődik!</a:t>
            </a:r>
          </a:p>
          <a:p>
            <a:r>
              <a:rPr lang="hu-HU" sz="1700" b="1" dirty="0" smtClean="0">
                <a:solidFill>
                  <a:schemeClr val="accent1">
                    <a:lumMod val="75000"/>
                  </a:schemeClr>
                </a:solidFill>
              </a:rPr>
              <a:t>2. Meg kell határozni, hogy kimutatás mely részével szeretnénk dolgozni!</a:t>
            </a:r>
          </a:p>
          <a:p>
            <a:r>
              <a:rPr lang="hu-HU" sz="1700" b="1" dirty="0" smtClean="0">
                <a:solidFill>
                  <a:schemeClr val="accent1">
                    <a:lumMod val="75000"/>
                  </a:schemeClr>
                </a:solidFill>
              </a:rPr>
              <a:t>3. Meg kell határozni, hogy milyen utasítást akarok végrehajtani!</a:t>
            </a:r>
          </a:p>
          <a:p>
            <a:r>
              <a:rPr lang="hu-HU" sz="1700" b="1" dirty="0" smtClean="0">
                <a:solidFill>
                  <a:schemeClr val="accent1">
                    <a:lumMod val="75000"/>
                  </a:schemeClr>
                </a:solidFill>
              </a:rPr>
              <a:t>4. Ha az utasítás megköveteli, akkor további bemeneti paramétereket is meg kell adni!</a:t>
            </a:r>
          </a:p>
          <a:p>
            <a:endParaRPr lang="hu-HU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300" dirty="0" smtClean="0">
                <a:solidFill>
                  <a:schemeClr val="accent1">
                    <a:lumMod val="75000"/>
                  </a:schemeClr>
                </a:solidFill>
              </a:rPr>
              <a:t>SECTION; REPORT_F; SPACE ;2</a:t>
            </a:r>
            <a:r>
              <a:rPr lang="hu-HU" sz="13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r>
              <a:rPr lang="hu-HU" sz="1300" dirty="0" smtClean="0">
                <a:solidFill>
                  <a:schemeClr val="accent1">
                    <a:lumMod val="75000"/>
                  </a:schemeClr>
                </a:solidFill>
              </a:rPr>
              <a:t>SECTION; REPORT_F; LINE ;0;2;0;193</a:t>
            </a:r>
            <a:r>
              <a:rPr lang="hu-HU" sz="13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r>
              <a:rPr lang="hu-HU" sz="1300" dirty="0" smtClean="0">
                <a:solidFill>
                  <a:schemeClr val="accent1">
                    <a:lumMod val="75000"/>
                  </a:schemeClr>
                </a:solidFill>
              </a:rPr>
              <a:t>SECTION; REPORT_F; LINE ;0;2;0;193</a:t>
            </a:r>
            <a:r>
              <a:rPr lang="hu-HU" sz="13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r>
              <a:rPr lang="hu-HU" sz="1300" dirty="0" smtClean="0">
                <a:solidFill>
                  <a:schemeClr val="accent1">
                    <a:lumMod val="75000"/>
                  </a:schemeClr>
                </a:solidFill>
              </a:rPr>
              <a:t>SECTION; REPORT_F; COLUMN; 1;6; |$</a:t>
            </a:r>
            <a:r>
              <a:rPr lang="hu-HU" sz="1300" dirty="0">
                <a:solidFill>
                  <a:schemeClr val="accent1">
                    <a:lumMod val="75000"/>
                  </a:schemeClr>
                </a:solidFill>
              </a:rPr>
              <a:t>S_NC_R_</a:t>
            </a:r>
            <a:r>
              <a:rPr lang="hu-HU" sz="1300" dirty="0" err="1">
                <a:solidFill>
                  <a:schemeClr val="accent1">
                    <a:lumMod val="75000"/>
                  </a:schemeClr>
                </a:solidFill>
              </a:rPr>
              <a:t>DebitAmountAccounting$</a:t>
            </a:r>
            <a:r>
              <a:rPr lang="hu-HU" sz="1300" dirty="0">
                <a:solidFill>
                  <a:schemeClr val="accent1">
                    <a:lumMod val="75000"/>
                  </a:schemeClr>
                </a:solidFill>
              </a:rPr>
              <a:t>|$S_NC_R_</a:t>
            </a:r>
            <a:r>
              <a:rPr lang="hu-HU" sz="1300" dirty="0" err="1">
                <a:solidFill>
                  <a:schemeClr val="accent1">
                    <a:lumMod val="75000"/>
                  </a:schemeClr>
                </a:solidFill>
              </a:rPr>
              <a:t>CreditAmountAccounting$</a:t>
            </a:r>
            <a:r>
              <a:rPr lang="hu-HU" sz="1300" dirty="0">
                <a:solidFill>
                  <a:schemeClr val="accent1">
                    <a:lumMod val="75000"/>
                  </a:schemeClr>
                </a:solidFill>
              </a:rPr>
              <a:t>|$S_NC_R_</a:t>
            </a:r>
            <a:r>
              <a:rPr lang="hu-HU" sz="1300" dirty="0" err="1">
                <a:solidFill>
                  <a:schemeClr val="accent1">
                    <a:lumMod val="75000"/>
                  </a:schemeClr>
                </a:solidFill>
              </a:rPr>
              <a:t>BalanceAmountAccounting$</a:t>
            </a:r>
            <a:r>
              <a:rPr lang="hu-HU" sz="13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2558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Kimutatás készítés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Nyomtatvány parancs – SECTION</a:t>
            </a:r>
          </a:p>
          <a:p>
            <a:endParaRPr lang="hu-HU" sz="15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500" b="1" dirty="0" smtClean="0">
                <a:solidFill>
                  <a:schemeClr val="accent1">
                    <a:lumMod val="75000"/>
                  </a:schemeClr>
                </a:solidFill>
              </a:rPr>
              <a:t>2. Meg kell határozni, hogy kimutatás mely részével szeretnénk dolgozni!</a:t>
            </a:r>
          </a:p>
          <a:p>
            <a:endParaRPr lang="hu-HU" sz="1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SECTION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	DETAIL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 – részlet/DETAIL rész írás</a:t>
            </a:r>
            <a:endParaRPr lang="en-US" sz="15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SECTION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	GROUP_H_1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 -  csoport fej írás</a:t>
            </a:r>
            <a:endParaRPr lang="en-US" sz="15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SECTION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	GROUP_F_1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 -  csoport láb írás</a:t>
            </a:r>
            <a:endParaRPr lang="en-US" sz="15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SECTION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	GROUP_H_2</a:t>
            </a:r>
          </a:p>
          <a:p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SECTION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	GROUP_F_2</a:t>
            </a:r>
          </a:p>
          <a:p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SECTION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	PAGE_H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 -  lapfej</a:t>
            </a:r>
            <a:endParaRPr lang="en-US" sz="15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SECTION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	PAGE_F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 -  lapláb</a:t>
            </a:r>
            <a:endParaRPr lang="en-US" sz="15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SECTION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	REPORT_H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 – kimutatás fej írás</a:t>
            </a:r>
            <a:endParaRPr lang="en-US" sz="15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SECTION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	REPORT_F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 - kimutatás láb írás</a:t>
            </a:r>
            <a:endParaRPr lang="en-US" sz="15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SECTION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	MARGIN_H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 – felső margó írás</a:t>
            </a:r>
            <a:endParaRPr lang="en-US" sz="15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SECTION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  <a:r>
              <a:rPr lang="en-US" sz="1500" dirty="0" smtClean="0">
                <a:solidFill>
                  <a:schemeClr val="accent1">
                    <a:lumMod val="75000"/>
                  </a:schemeClr>
                </a:solidFill>
              </a:rPr>
              <a:t>	MARGIN_F</a:t>
            </a:r>
            <a:r>
              <a:rPr lang="hu-HU" sz="1500" dirty="0" smtClean="0">
                <a:solidFill>
                  <a:schemeClr val="accent1">
                    <a:lumMod val="75000"/>
                  </a:schemeClr>
                </a:solidFill>
              </a:rPr>
              <a:t> – alsó margó írás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6405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Riporting területek a </a:t>
            </a:r>
            <a:r>
              <a:rPr lang="hu-HU" sz="2000" dirty="0" err="1" smtClean="0">
                <a:solidFill>
                  <a:schemeClr val="accent1">
                    <a:lumMod val="75000"/>
                  </a:schemeClr>
                </a:solidFill>
              </a:rPr>
              <a:t>deep.erp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 rendszerben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Adat lefúrás (kapcsolódó adatok megtekintése)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Könyvelt bizonylatokról indítható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Más rendszerekben ún. egyeztető riportok vannak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kapcsolt adat nézegető kiváltja az egyeztető riportokat („összepipálás”)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Minden lista (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listview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) exportálható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PDF (Email küldés)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Excel (utólagos feldolgozás, grafikonok…)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Nyomtatott riportok (Print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preview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is)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Előre paraméterezett (folyamatosan bővül) riportok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Több mint 100 riport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090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Kimutatás készítés</a:t>
            </a:r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87173"/>
            <a:ext cx="8423275" cy="3144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1" name="Egyenes összekötő nyíllal 50"/>
          <p:cNvCxnSpPr/>
          <p:nvPr/>
        </p:nvCxnSpPr>
        <p:spPr>
          <a:xfrm>
            <a:off x="755576" y="2492896"/>
            <a:ext cx="7776864" cy="0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Szövegdoboz 53"/>
          <p:cNvSpPr txBox="1"/>
          <p:nvPr/>
        </p:nvSpPr>
        <p:spPr>
          <a:xfrm>
            <a:off x="3923928" y="219557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margó</a:t>
            </a:r>
            <a:endParaRPr lang="hu-HU" dirty="0"/>
          </a:p>
        </p:txBody>
      </p:sp>
      <p:cxnSp>
        <p:nvCxnSpPr>
          <p:cNvPr id="56" name="Egyenes összekötő nyíllal 55"/>
          <p:cNvCxnSpPr/>
          <p:nvPr/>
        </p:nvCxnSpPr>
        <p:spPr>
          <a:xfrm>
            <a:off x="8676456" y="3068960"/>
            <a:ext cx="0" cy="1728192"/>
          </a:xfrm>
          <a:prstGeom prst="straightConnector1">
            <a:avLst/>
          </a:prstGeom>
          <a:ln w="127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Szövegdoboz 57"/>
          <p:cNvSpPr txBox="1"/>
          <p:nvPr/>
        </p:nvSpPr>
        <p:spPr>
          <a:xfrm>
            <a:off x="1619672" y="2833191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kimutatás fej </a:t>
            </a:r>
            <a:endParaRPr lang="hu-HU" sz="1400" dirty="0"/>
          </a:p>
        </p:txBody>
      </p:sp>
      <p:sp>
        <p:nvSpPr>
          <p:cNvPr id="61" name="Szövegdoboz 60"/>
          <p:cNvSpPr txBox="1"/>
          <p:nvPr/>
        </p:nvSpPr>
        <p:spPr>
          <a:xfrm>
            <a:off x="1619672" y="4365436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kimutatás láb</a:t>
            </a:r>
            <a:endParaRPr lang="hu-HU" sz="1400" dirty="0"/>
          </a:p>
        </p:txBody>
      </p:sp>
      <p:sp>
        <p:nvSpPr>
          <p:cNvPr id="62" name="Szövegdoboz 61"/>
          <p:cNvSpPr txBox="1"/>
          <p:nvPr/>
        </p:nvSpPr>
        <p:spPr>
          <a:xfrm>
            <a:off x="1907704" y="3068999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l</a:t>
            </a:r>
            <a:r>
              <a:rPr lang="hu-HU" sz="1400" dirty="0" smtClean="0"/>
              <a:t>ap fej </a:t>
            </a:r>
            <a:endParaRPr lang="hu-HU" sz="1400" dirty="0"/>
          </a:p>
        </p:txBody>
      </p:sp>
      <p:sp>
        <p:nvSpPr>
          <p:cNvPr id="63" name="Szövegdoboz 62"/>
          <p:cNvSpPr txBox="1"/>
          <p:nvPr/>
        </p:nvSpPr>
        <p:spPr>
          <a:xfrm>
            <a:off x="2123728" y="3429000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c</a:t>
            </a:r>
            <a:r>
              <a:rPr lang="hu-HU" sz="1400" dirty="0" smtClean="0"/>
              <a:t>soport fej - 1 </a:t>
            </a:r>
            <a:endParaRPr lang="hu-HU" sz="1400" dirty="0"/>
          </a:p>
        </p:txBody>
      </p:sp>
      <p:sp>
        <p:nvSpPr>
          <p:cNvPr id="64" name="Szövegdoboz 63"/>
          <p:cNvSpPr txBox="1"/>
          <p:nvPr/>
        </p:nvSpPr>
        <p:spPr>
          <a:xfrm>
            <a:off x="2123728" y="3985319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c</a:t>
            </a:r>
            <a:r>
              <a:rPr lang="hu-HU" sz="1400" dirty="0" smtClean="0"/>
              <a:t>soport láb - 1 </a:t>
            </a:r>
            <a:endParaRPr lang="hu-HU" sz="1400" dirty="0"/>
          </a:p>
        </p:txBody>
      </p:sp>
      <p:sp>
        <p:nvSpPr>
          <p:cNvPr id="65" name="Szövegdoboz 64"/>
          <p:cNvSpPr txBox="1"/>
          <p:nvPr/>
        </p:nvSpPr>
        <p:spPr>
          <a:xfrm>
            <a:off x="2771800" y="3717032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részlet </a:t>
            </a:r>
            <a:endParaRPr lang="hu-HU" sz="1400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415135" y="1225104"/>
            <a:ext cx="2985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Kimutatás részei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961524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Kimutatás készítés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Nyomtatvány </a:t>
            </a:r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parancs – </a:t>
            </a:r>
            <a:r>
              <a:rPr lang="hu-HU" b="1" dirty="0">
                <a:solidFill>
                  <a:schemeClr val="accent1">
                    <a:lumMod val="75000"/>
                  </a:schemeClr>
                </a:solidFill>
              </a:rPr>
              <a:t>SECTION</a:t>
            </a:r>
          </a:p>
          <a:p>
            <a:endParaRPr lang="hu-HU" sz="20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2000" b="1" dirty="0">
                <a:solidFill>
                  <a:schemeClr val="accent1">
                    <a:lumMod val="75000"/>
                  </a:schemeClr>
                </a:solidFill>
              </a:rPr>
              <a:t>3. Meg kell határozni, hogy milyen utasítást </a:t>
            </a:r>
            <a:r>
              <a:rPr lang="hu-HU" sz="2000" b="1" dirty="0" smtClean="0">
                <a:solidFill>
                  <a:schemeClr val="accent1">
                    <a:lumMod val="75000"/>
                  </a:schemeClr>
                </a:solidFill>
              </a:rPr>
              <a:t>akarunk </a:t>
            </a:r>
            <a:r>
              <a:rPr lang="hu-HU" sz="2000" b="1" dirty="0">
                <a:solidFill>
                  <a:schemeClr val="accent1">
                    <a:lumMod val="75000"/>
                  </a:schemeClr>
                </a:solidFill>
              </a:rPr>
              <a:t>végrehajtani!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800" b="1" dirty="0" smtClean="0">
                <a:solidFill>
                  <a:schemeClr val="accent1">
                    <a:lumMod val="75000"/>
                  </a:schemeClr>
                </a:solidFill>
              </a:rPr>
              <a:t>LINE</a:t>
            </a:r>
            <a:r>
              <a:rPr lang="hu-HU" sz="1800" dirty="0" smtClean="0">
                <a:solidFill>
                  <a:schemeClr val="accent1">
                    <a:lumMod val="75000"/>
                  </a:schemeClr>
                </a:solidFill>
              </a:rPr>
              <a:t> - Húz </a:t>
            </a:r>
            <a:r>
              <a:rPr lang="hu-HU" sz="1800" dirty="0">
                <a:solidFill>
                  <a:schemeClr val="accent1">
                    <a:lumMod val="75000"/>
                  </a:schemeClr>
                </a:solidFill>
              </a:rPr>
              <a:t>egy vonalat</a:t>
            </a:r>
          </a:p>
          <a:p>
            <a:r>
              <a:rPr lang="hu-HU" sz="1800" b="1" dirty="0" smtClean="0">
                <a:solidFill>
                  <a:schemeClr val="accent1">
                    <a:lumMod val="75000"/>
                  </a:schemeClr>
                </a:solidFill>
              </a:rPr>
              <a:t>SPACE</a:t>
            </a:r>
            <a:r>
              <a:rPr lang="hu-HU" sz="1800" dirty="0" smtClean="0">
                <a:solidFill>
                  <a:schemeClr val="accent1">
                    <a:lumMod val="75000"/>
                  </a:schemeClr>
                </a:solidFill>
              </a:rPr>
              <a:t> - Kihagy </a:t>
            </a:r>
            <a:r>
              <a:rPr lang="hu-HU" sz="1800" dirty="0">
                <a:solidFill>
                  <a:schemeClr val="accent1">
                    <a:lumMod val="75000"/>
                  </a:schemeClr>
                </a:solidFill>
              </a:rPr>
              <a:t>(függőlegesen) x mm-t (paraméter). Alapértelmezetten eleve kihagy minden sor kiíratása után annyi mm-t, amennyi a </a:t>
            </a:r>
            <a:r>
              <a:rPr lang="hu-HU" sz="1800" dirty="0" err="1">
                <a:solidFill>
                  <a:schemeClr val="accent1">
                    <a:lumMod val="75000"/>
                  </a:schemeClr>
                </a:solidFill>
              </a:rPr>
              <a:t>report</a:t>
            </a:r>
            <a:r>
              <a:rPr lang="hu-HU" sz="1800" dirty="0">
                <a:solidFill>
                  <a:schemeClr val="accent1">
                    <a:lumMod val="75000"/>
                  </a:schemeClr>
                </a:solidFill>
              </a:rPr>
              <a:t> definícióban meg volt adva</a:t>
            </a:r>
          </a:p>
          <a:p>
            <a:r>
              <a:rPr lang="hu-HU" sz="1800" b="1" dirty="0" smtClean="0">
                <a:solidFill>
                  <a:schemeClr val="accent1">
                    <a:lumMod val="75000"/>
                  </a:schemeClr>
                </a:solidFill>
              </a:rPr>
              <a:t>PAGEBREAK</a:t>
            </a:r>
            <a:r>
              <a:rPr lang="hu-HU" sz="1800" dirty="0" smtClean="0">
                <a:solidFill>
                  <a:schemeClr val="accent1">
                    <a:lumMod val="75000"/>
                  </a:schemeClr>
                </a:solidFill>
              </a:rPr>
              <a:t> - Oldaltörés</a:t>
            </a:r>
            <a:r>
              <a:rPr lang="hu-HU" sz="1800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hu-H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800" b="1" dirty="0" smtClean="0">
                <a:solidFill>
                  <a:schemeClr val="accent1">
                    <a:lumMod val="75000"/>
                  </a:schemeClr>
                </a:solidFill>
              </a:rPr>
              <a:t>COLUMN</a:t>
            </a:r>
            <a:r>
              <a:rPr lang="hu-HU" sz="1800" dirty="0" smtClean="0">
                <a:solidFill>
                  <a:schemeClr val="accent1">
                    <a:lumMod val="75000"/>
                  </a:schemeClr>
                </a:solidFill>
              </a:rPr>
              <a:t> - Adatsor </a:t>
            </a:r>
            <a:r>
              <a:rPr lang="hu-HU" sz="1800" dirty="0">
                <a:solidFill>
                  <a:schemeClr val="accent1">
                    <a:lumMod val="75000"/>
                  </a:schemeClr>
                </a:solidFill>
              </a:rPr>
              <a:t>kiírása. A </a:t>
            </a:r>
            <a:r>
              <a:rPr lang="hu-HU" sz="1800" dirty="0" err="1">
                <a:solidFill>
                  <a:schemeClr val="accent1">
                    <a:lumMod val="75000"/>
                  </a:schemeClr>
                </a:solidFill>
              </a:rPr>
              <a:t>ColumnSet-ben</a:t>
            </a:r>
            <a:r>
              <a:rPr lang="hu-HU" sz="1800" dirty="0">
                <a:solidFill>
                  <a:schemeClr val="accent1">
                    <a:lumMod val="75000"/>
                  </a:schemeClr>
                </a:solidFill>
              </a:rPr>
              <a:t> előre ledefiniáltunk egy táblázatos elrendezést (oszlop szélességek és igazítások). Itt most azt adatokat írjuk ki az egyes oszlopokba.  Az oszlopokba több adat is kiírható egymás mellett. </a:t>
            </a:r>
          </a:p>
          <a:p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1468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Kimutatás készítés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124744"/>
            <a:ext cx="8424041" cy="5188181"/>
          </a:xfrm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COLUMN utasítás további paraméterei</a:t>
            </a:r>
          </a:p>
          <a:p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SECTION; PAGE_H; COLUMN; 1;6; |$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</a:rPr>
              <a:t>C_P1_</a:t>
            </a:r>
            <a:r>
              <a:rPr lang="hu-HU" sz="1400" dirty="0" err="1">
                <a:solidFill>
                  <a:schemeClr val="accent1">
                    <a:lumMod val="75000"/>
                  </a:schemeClr>
                </a:solidFill>
              </a:rPr>
              <a:t>Name</a:t>
            </a:r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|$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</a:rPr>
              <a:t>C_P1_</a:t>
            </a:r>
            <a:r>
              <a:rPr lang="hu-HU" sz="1400" dirty="0" err="1">
                <a:solidFill>
                  <a:schemeClr val="accent1">
                    <a:lumMod val="75000"/>
                  </a:schemeClr>
                </a:solidFill>
              </a:rPr>
              <a:t>ReferenceNumber</a:t>
            </a:r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1; - oszlop elrendezés (</a:t>
            </a:r>
            <a:r>
              <a:rPr lang="hu-HU" sz="2400" dirty="0" err="1" smtClean="0">
                <a:solidFill>
                  <a:schemeClr val="accent1">
                    <a:lumMod val="75000"/>
                  </a:schemeClr>
                </a:solidFill>
              </a:rPr>
              <a:t>columset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) azonosító. </a:t>
            </a:r>
          </a:p>
          <a:p>
            <a:r>
              <a:rPr lang="hu-HU" sz="14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A definíciós szakaszban meghatározott oszlopelrendezés közül kell egyet választani. Itt határozom meg azt, hogy az adatokat milyen oszlopelrendezésben és milyen mezőszélességben akarom megjeleníteni</a:t>
            </a:r>
          </a:p>
          <a:p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6; - font azonosító</a:t>
            </a:r>
          </a:p>
          <a:p>
            <a:r>
              <a:rPr lang="hu-HU" sz="14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</a:rPr>
              <a:t>definíciós szakaszban meghatározott 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fontok közül 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</a:rPr>
              <a:t>kell egyet választani. Itt határozom meg azt, hogy az adatokat milyen 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betűtípussal, méretben és stílussal akarom 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</a:rPr>
              <a:t>megjeleníteni</a:t>
            </a:r>
          </a:p>
          <a:p>
            <a:r>
              <a:rPr lang="hu-HU" sz="2400" dirty="0">
                <a:solidFill>
                  <a:schemeClr val="accent1">
                    <a:lumMod val="75000"/>
                  </a:schemeClr>
                </a:solidFill>
              </a:rPr>
              <a:t>$C_P1_</a:t>
            </a:r>
            <a:r>
              <a:rPr lang="hu-HU" sz="2400" dirty="0" err="1">
                <a:solidFill>
                  <a:schemeClr val="accent1">
                    <a:lumMod val="75000"/>
                  </a:schemeClr>
                </a:solidFill>
              </a:rPr>
              <a:t>Name</a:t>
            </a:r>
            <a:r>
              <a:rPr lang="hu-HU" sz="2400" dirty="0" err="1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hu-HU" sz="2400" dirty="0" smtClean="0">
                <a:solidFill>
                  <a:schemeClr val="accent1">
                    <a:lumMod val="75000"/>
                  </a:schemeClr>
                </a:solidFill>
              </a:rPr>
              <a:t>| - adatmező hivatkozás</a:t>
            </a:r>
          </a:p>
          <a:p>
            <a:r>
              <a:rPr lang="hu-HU" sz="1400" dirty="0">
                <a:solidFill>
                  <a:schemeClr val="accent1">
                    <a:lumMod val="75000"/>
                  </a:schemeClr>
                </a:solidFill>
              </a:rPr>
              <a:t>	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A definíciós szakaszban meghatározott osztály melyik adatmezőjét szeretném megjeleníteni.</a:t>
            </a:r>
            <a:endParaRPr lang="hu-H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1441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Kimutatás készítés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124744"/>
            <a:ext cx="8424041" cy="5188181"/>
          </a:xfrm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COLUMN utasítás további paraméterei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 adatmező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hivatkozás - mezőfelirat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$C_P1_</a:t>
            </a:r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</a:rPr>
              <a:t>DebitAmountAccounting$</a:t>
            </a:r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873574"/>
              </p:ext>
            </p:extLst>
          </p:nvPr>
        </p:nvGraphicFramePr>
        <p:xfrm>
          <a:off x="360363" y="3323480"/>
          <a:ext cx="8423275" cy="2933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59509"/>
                <a:gridCol w="2448272"/>
                <a:gridCol w="2915494"/>
              </a:tblGrid>
              <a:tr h="2769816">
                <a:tc>
                  <a:txBody>
                    <a:bodyPr/>
                    <a:lstStyle/>
                    <a:p>
                      <a:pPr algn="l" fontAlgn="t"/>
                      <a:r>
                        <a:rPr lang="hu-HU" sz="1200" u="none" strike="noStrike">
                          <a:effectLst/>
                        </a:rPr>
                        <a:t>(1) $  - kezdő karakter</a:t>
                      </a:r>
                      <a:br>
                        <a:rPr lang="hu-HU" sz="1200" u="none" strike="noStrike">
                          <a:effectLst/>
                        </a:rPr>
                      </a:br>
                      <a:r>
                        <a:rPr lang="hu-HU" sz="1200" u="none" strike="noStrike">
                          <a:effectLst/>
                        </a:rPr>
                        <a:t>(2) C -  mező feliratot szerenénk kiíratni</a:t>
                      </a:r>
                      <a:br>
                        <a:rPr lang="hu-HU" sz="1200" u="none" strike="noStrike">
                          <a:effectLst/>
                        </a:rPr>
                      </a:br>
                      <a:r>
                        <a:rPr lang="hu-HU" sz="1200" u="none" strike="noStrike">
                          <a:effectLst/>
                        </a:rPr>
                        <a:t>(3) _ szeparátor</a:t>
                      </a:r>
                      <a:br>
                        <a:rPr lang="hu-HU" sz="1200" u="none" strike="noStrike">
                          <a:effectLst/>
                        </a:rPr>
                      </a:br>
                      <a:r>
                        <a:rPr lang="hu-HU" sz="1200" u="none" strike="noStrike">
                          <a:effectLst/>
                        </a:rPr>
                        <a:t>(4) Property név megjelenítés módja (mit?)</a:t>
                      </a:r>
                      <a:br>
                        <a:rPr lang="hu-HU" sz="1200" u="none" strike="noStrike">
                          <a:effectLst/>
                        </a:rPr>
                      </a:br>
                      <a:r>
                        <a:rPr lang="hu-HU" sz="1200" u="none" strike="noStrike">
                          <a:effectLst/>
                        </a:rPr>
                        <a:t>(5)</a:t>
                      </a:r>
                      <a:br>
                        <a:rPr lang="hu-HU" sz="1200" u="none" strike="noStrike">
                          <a:effectLst/>
                        </a:rPr>
                      </a:br>
                      <a:r>
                        <a:rPr lang="hu-HU" sz="1200" u="none" strike="noStrike">
                          <a:effectLst/>
                        </a:rPr>
                        <a:t>M - opcionális =&gt; ha multiline-osra akarjuk tenni (az osztály neve után megy egy enter)</a:t>
                      </a:r>
                      <a:br>
                        <a:rPr lang="hu-HU" sz="1200" u="none" strike="noStrike">
                          <a:effectLst/>
                        </a:rPr>
                      </a:br>
                      <a:r>
                        <a:rPr lang="hu-HU" sz="1200" u="none" strike="noStrike">
                          <a:effectLst/>
                        </a:rPr>
                        <a:t>(6) _ szeparátor</a:t>
                      </a:r>
                      <a:br>
                        <a:rPr lang="hu-HU" sz="1200" u="none" strike="noStrike">
                          <a:effectLst/>
                        </a:rPr>
                      </a:br>
                      <a:r>
                        <a:rPr lang="hu-HU" sz="1200" u="none" strike="noStrike">
                          <a:effectLst/>
                        </a:rPr>
                        <a:t>(7) Adat mező:</a:t>
                      </a:r>
                      <a:br>
                        <a:rPr lang="hu-HU" sz="1200" u="none" strike="noStrike">
                          <a:effectLst/>
                        </a:rPr>
                      </a:br>
                      <a:r>
                        <a:rPr lang="hu-HU" sz="1200" u="none" strike="noStrike">
                          <a:effectLst/>
                        </a:rPr>
                        <a:t>Ha a forrás osztály mezője, akkor nem kell kiírni a forrás osztályt, elég a property</a:t>
                      </a:r>
                      <a:br>
                        <a:rPr lang="hu-HU" sz="1200" u="none" strike="noStrike">
                          <a:effectLst/>
                        </a:rPr>
                      </a:br>
                      <a:r>
                        <a:rPr lang="hu-HU" sz="1200" u="none" strike="noStrike">
                          <a:effectLst/>
                        </a:rPr>
                        <a:t>A forrás mezője osztály, akkor lehet beljebb "gyalogolni"</a:t>
                      </a:r>
                      <a:br>
                        <a:rPr lang="hu-HU" sz="1200" u="none" strike="noStrike">
                          <a:effectLst/>
                        </a:rPr>
                      </a:br>
                      <a:r>
                        <a:rPr lang="hu-HU" sz="1200" u="none" strike="noStrike">
                          <a:effectLst/>
                        </a:rPr>
                        <a:t>(8) $  - Záró  karakter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20" marR="7220" marT="72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hu-HU" sz="1200" u="none" strike="noStrike">
                          <a:effectLst/>
                        </a:rPr>
                        <a:t>$C_P1_Partner.ReferenceNumber$</a:t>
                      </a:r>
                      <a:br>
                        <a:rPr lang="hu-HU" sz="1200" u="none" strike="noStrike">
                          <a:effectLst/>
                        </a:rPr>
                      </a:br>
                      <a:r>
                        <a:rPr lang="hu-HU" sz="1200" u="none" strike="noStrike">
                          <a:effectLst/>
                        </a:rPr>
                        <a:t>$C_P1M_Partner.ReferenceNumber$</a:t>
                      </a:r>
                      <a:endParaRPr lang="hu-H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20" marR="7220" marT="72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hu-HU" sz="1200" u="none" strike="noStrike" dirty="0" err="1">
                          <a:effectLst/>
                        </a:rPr>
                        <a:t>Property</a:t>
                      </a:r>
                      <a:r>
                        <a:rPr lang="hu-HU" sz="1200" u="none" strike="noStrike" dirty="0">
                          <a:effectLst/>
                        </a:rPr>
                        <a:t> név megjelenítés módja: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>
                          <a:effectLst/>
                        </a:rPr>
                        <a:t>1-Property neve (ahol van a </a:t>
                      </a:r>
                      <a:r>
                        <a:rPr lang="hu-HU" sz="1200" u="none" strike="noStrike" dirty="0" err="1">
                          <a:effectLst/>
                        </a:rPr>
                        <a:t>property</a:t>
                      </a:r>
                      <a:r>
                        <a:rPr lang="hu-HU" sz="1200" u="none" strike="noStrike" dirty="0">
                          <a:effectLst/>
                        </a:rPr>
                        <a:t>)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>
                          <a:effectLst/>
                        </a:rPr>
                        <a:t>2 - Osztály neve (ahol van a </a:t>
                      </a:r>
                      <a:r>
                        <a:rPr lang="hu-HU" sz="1200" u="none" strike="noStrike" dirty="0" err="1">
                          <a:effectLst/>
                        </a:rPr>
                        <a:t>property</a:t>
                      </a:r>
                      <a:r>
                        <a:rPr lang="hu-HU" sz="1200" u="none" strike="noStrike" dirty="0">
                          <a:effectLst/>
                        </a:rPr>
                        <a:t>)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>
                          <a:effectLst/>
                        </a:rPr>
                        <a:t>3-=&gt; 1+2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>
                          <a:effectLst/>
                        </a:rPr>
                        <a:t>4 Szülő osztályban (-1) az adott osztály </a:t>
                      </a:r>
                      <a:r>
                        <a:rPr lang="hu-HU" sz="1200" u="none" strike="noStrike" dirty="0" err="1">
                          <a:effectLst/>
                        </a:rPr>
                        <a:t>property</a:t>
                      </a:r>
                      <a:r>
                        <a:rPr lang="hu-HU" sz="1200" u="none" strike="noStrike" dirty="0">
                          <a:effectLst/>
                        </a:rPr>
                        <a:t> neve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>
                          <a:effectLst/>
                        </a:rPr>
                        <a:t>5 -=&gt; 4+1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>
                          <a:effectLst/>
                        </a:rPr>
                        <a:t/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>
                          <a:effectLst/>
                        </a:rPr>
                        <a:t>Példa: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 err="1">
                          <a:effectLst/>
                        </a:rPr>
                        <a:t>FinancialDetail.AccountingCurrency.Name</a:t>
                      </a:r>
                      <a:r>
                        <a:rPr lang="hu-HU" sz="1200" u="none" strike="noStrike" dirty="0">
                          <a:effectLst/>
                        </a:rPr>
                        <a:t/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>
                          <a:effectLst/>
                        </a:rPr>
                        <a:t>P1- Megnevezés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>
                          <a:effectLst/>
                        </a:rPr>
                        <a:t>P2-Devizanem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>
                          <a:effectLst/>
                        </a:rPr>
                        <a:t>P3-Devizanem megnevezés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>
                          <a:effectLst/>
                        </a:rPr>
                        <a:t>P4-Könyvelési devizanem 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r>
                        <a:rPr lang="hu-HU" sz="1200" u="none" strike="noStrike" dirty="0">
                          <a:effectLst/>
                        </a:rPr>
                        <a:t>P5-Könyvelési devizanem megnevezés</a:t>
                      </a:r>
                      <a:br>
                        <a:rPr lang="hu-HU" sz="1200" u="none" strike="noStrike" dirty="0">
                          <a:effectLst/>
                        </a:rPr>
                      </a:br>
                      <a:endParaRPr lang="hu-H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20" marR="7220" marT="722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823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Kimutatás készítés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124744"/>
            <a:ext cx="8424041" cy="5188181"/>
          </a:xfrm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COLUMN utasítás további paraméterei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 adatmező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hivatkozás – egyszerű adatként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</a:rPr>
              <a:t>D_NC_</a:t>
            </a:r>
            <a:r>
              <a:rPr lang="hu-HU" sz="1400" dirty="0" err="1">
                <a:solidFill>
                  <a:schemeClr val="accent1">
                    <a:lumMod val="75000"/>
                  </a:schemeClr>
                </a:solidFill>
              </a:rPr>
              <a:t>DebitAmountAccounting</a:t>
            </a:r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6762949"/>
              </p:ext>
            </p:extLst>
          </p:nvPr>
        </p:nvGraphicFramePr>
        <p:xfrm>
          <a:off x="539552" y="3212976"/>
          <a:ext cx="8064896" cy="25922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064896"/>
              </a:tblGrid>
              <a:tr h="2592288">
                <a:tc>
                  <a:txBody>
                    <a:bodyPr/>
                    <a:lstStyle/>
                    <a:p>
                      <a:pPr algn="l" fontAlgn="t"/>
                      <a:r>
                        <a:rPr lang="hu-HU" sz="1600" u="none" strike="noStrike" dirty="0">
                          <a:effectLst/>
                        </a:rPr>
                        <a:t>(1) $  - kezdő karakter</a:t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(2) </a:t>
                      </a:r>
                      <a:r>
                        <a:rPr lang="hu-HU" sz="1600" u="none" strike="noStrike" dirty="0">
                          <a:effectLst/>
                        </a:rPr>
                        <a:t>D -  adatot szeretnénk kiírni</a:t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(3) </a:t>
                      </a:r>
                      <a:r>
                        <a:rPr lang="hu-HU" sz="1600" u="none" strike="noStrike" dirty="0">
                          <a:effectLst/>
                        </a:rPr>
                        <a:t>_ szeparátor</a:t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(4) </a:t>
                      </a:r>
                      <a:r>
                        <a:rPr lang="hu-HU" sz="1600" u="none" strike="noStrike" dirty="0">
                          <a:effectLst/>
                        </a:rPr>
                        <a:t>Formátum neve (amit a Definíciós szakaszban megadtunk)</a:t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(5) </a:t>
                      </a:r>
                      <a:r>
                        <a:rPr lang="hu-HU" sz="1600" u="none" strike="noStrike" dirty="0">
                          <a:effectLst/>
                        </a:rPr>
                        <a:t>_ szeparátor</a:t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(6) </a:t>
                      </a:r>
                      <a:r>
                        <a:rPr lang="hu-HU" sz="1600" u="none" strike="noStrike" dirty="0">
                          <a:effectLst/>
                        </a:rPr>
                        <a:t>Adat neve:  </a:t>
                      </a:r>
                      <a:r>
                        <a:rPr lang="hu-HU" sz="1600" u="none" strike="noStrike" dirty="0" smtClean="0">
                          <a:effectLst/>
                        </a:rPr>
                        <a:t>számított </a:t>
                      </a:r>
                      <a:r>
                        <a:rPr lang="hu-HU" sz="1600" u="none" strike="noStrike" dirty="0">
                          <a:effectLst/>
                        </a:rPr>
                        <a:t>mező esetén a kalkulált mező neve</a:t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(7) </a:t>
                      </a:r>
                      <a:r>
                        <a:rPr lang="hu-HU" sz="1600" u="none" strike="noStrike" dirty="0">
                          <a:effectLst/>
                        </a:rPr>
                        <a:t>$  - Záró  karakter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94545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Kimutatás készítés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124744"/>
            <a:ext cx="8424041" cy="5188181"/>
          </a:xfrm>
          <a:effectLst/>
        </p:spPr>
        <p:txBody>
          <a:bodyPr vert="horz" lIns="91440" tIns="45720" rIns="91440" bIns="45720" rtlCol="0">
            <a:normAutofit/>
          </a:bodyPr>
          <a:lstStyle/>
          <a:p>
            <a:r>
              <a:rPr lang="hu-HU" b="1" dirty="0" smtClean="0">
                <a:solidFill>
                  <a:schemeClr val="accent1">
                    <a:lumMod val="75000"/>
                  </a:schemeClr>
                </a:solidFill>
              </a:rPr>
              <a:t>COLUMN utasítás további paraméterei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 adatmező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hivatkozás –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szummázott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adatként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$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</a:rPr>
              <a:t>S_NC_R_</a:t>
            </a:r>
            <a:r>
              <a:rPr lang="hu-HU" sz="1400" dirty="0" err="1">
                <a:solidFill>
                  <a:schemeClr val="accent1">
                    <a:lumMod val="75000"/>
                  </a:schemeClr>
                </a:solidFill>
              </a:rPr>
              <a:t>DebitAmountAccounting$</a:t>
            </a:r>
            <a:endParaRPr lang="hu-HU" sz="1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sz="1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06367"/>
              </p:ext>
            </p:extLst>
          </p:nvPr>
        </p:nvGraphicFramePr>
        <p:xfrm>
          <a:off x="467544" y="2780928"/>
          <a:ext cx="7520836" cy="288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520836"/>
              </a:tblGrid>
              <a:tr h="2880320">
                <a:tc>
                  <a:txBody>
                    <a:bodyPr/>
                    <a:lstStyle/>
                    <a:p>
                      <a:pPr algn="l" fontAlgn="t"/>
                      <a:r>
                        <a:rPr lang="hu-HU" sz="1600" u="none" strike="noStrike" dirty="0">
                          <a:effectLst/>
                        </a:rPr>
                        <a:t>(1) $  - kezdő karakter</a:t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(2) </a:t>
                      </a:r>
                      <a:r>
                        <a:rPr lang="hu-HU" sz="1600" u="none" strike="noStrike" dirty="0">
                          <a:effectLst/>
                        </a:rPr>
                        <a:t>S -  </a:t>
                      </a:r>
                      <a:r>
                        <a:rPr lang="hu-HU" sz="1600" u="none" strike="noStrike" dirty="0" err="1">
                          <a:effectLst/>
                        </a:rPr>
                        <a:t>szummát</a:t>
                      </a:r>
                      <a:r>
                        <a:rPr lang="hu-HU" sz="1600" u="none" strike="noStrike" dirty="0">
                          <a:effectLst/>
                        </a:rPr>
                        <a:t> szeretnénk látni</a:t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(3) </a:t>
                      </a:r>
                      <a:r>
                        <a:rPr lang="hu-HU" sz="1600" u="none" strike="noStrike" dirty="0">
                          <a:effectLst/>
                        </a:rPr>
                        <a:t>_ szeparátor</a:t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(4) </a:t>
                      </a:r>
                      <a:r>
                        <a:rPr lang="hu-HU" sz="1600" u="none" strike="noStrike" dirty="0">
                          <a:effectLst/>
                        </a:rPr>
                        <a:t>Formátum neve (amit a Definíciós szakaszban megadtunk)</a:t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(5) </a:t>
                      </a:r>
                      <a:r>
                        <a:rPr lang="hu-HU" sz="1600" u="none" strike="noStrike" dirty="0">
                          <a:effectLst/>
                        </a:rPr>
                        <a:t>_ szeparátor</a:t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(6) </a:t>
                      </a:r>
                      <a:r>
                        <a:rPr lang="hu-HU" sz="1600" u="none" strike="noStrike" dirty="0" err="1">
                          <a:effectLst/>
                        </a:rPr>
                        <a:t>SummaryRunning</a:t>
                      </a:r>
                      <a:r>
                        <a:rPr lang="hu-HU" sz="1600" u="none" strike="noStrike" dirty="0">
                          <a:effectLst/>
                        </a:rPr>
                        <a:t>: </a:t>
                      </a:r>
                      <a:r>
                        <a:rPr lang="hu-HU" sz="1600" u="none" strike="noStrike" dirty="0" err="1" smtClean="0">
                          <a:effectLst/>
                        </a:rPr>
                        <a:t>N-None</a:t>
                      </a:r>
                      <a:r>
                        <a:rPr lang="hu-HU" sz="1600" u="none" strike="noStrike" dirty="0" smtClean="0">
                          <a:effectLst/>
                        </a:rPr>
                        <a:t>/</a:t>
                      </a:r>
                      <a:r>
                        <a:rPr lang="hu-HU" sz="1600" u="none" strike="noStrike" dirty="0" err="1" smtClean="0">
                          <a:effectLst/>
                        </a:rPr>
                        <a:t>R-Report</a:t>
                      </a:r>
                      <a:r>
                        <a:rPr lang="hu-HU" sz="1600" u="none" strike="noStrike" dirty="0" smtClean="0">
                          <a:effectLst/>
                        </a:rPr>
                        <a:t>/G-Group/</a:t>
                      </a:r>
                      <a:r>
                        <a:rPr lang="hu-HU" sz="1600" u="none" strike="noStrike" dirty="0" err="1" smtClean="0">
                          <a:effectLst/>
                        </a:rPr>
                        <a:t>P-Page</a:t>
                      </a:r>
                      <a:r>
                        <a:rPr lang="hu-HU" sz="1600" u="none" strike="noStrike" dirty="0" smtClean="0">
                          <a:effectLst/>
                        </a:rPr>
                        <a:t>  </a:t>
                      </a:r>
                      <a:r>
                        <a:rPr lang="hu-HU" sz="1600" u="none" strike="noStrike" dirty="0">
                          <a:effectLst/>
                        </a:rPr>
                        <a:t/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(7) </a:t>
                      </a:r>
                      <a:r>
                        <a:rPr lang="hu-HU" sz="1600" u="none" strike="noStrike" dirty="0">
                          <a:effectLst/>
                        </a:rPr>
                        <a:t>_ szeparátor</a:t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(8) </a:t>
                      </a:r>
                      <a:r>
                        <a:rPr lang="hu-HU" sz="1600" u="none" strike="noStrike" dirty="0">
                          <a:effectLst/>
                        </a:rPr>
                        <a:t>Adat neve:  </a:t>
                      </a:r>
                      <a:r>
                        <a:rPr lang="hu-HU" sz="1600" u="none" strike="noStrike" dirty="0" smtClean="0">
                          <a:effectLst/>
                        </a:rPr>
                        <a:t>(számított  </a:t>
                      </a:r>
                      <a:r>
                        <a:rPr lang="hu-HU" sz="1600" u="none" strike="noStrike" dirty="0">
                          <a:effectLst/>
                        </a:rPr>
                        <a:t>mező esetén a kalkulált mező </a:t>
                      </a:r>
                      <a:r>
                        <a:rPr lang="hu-HU" sz="1600" u="none" strike="noStrike" dirty="0" smtClean="0">
                          <a:effectLst/>
                        </a:rPr>
                        <a:t>neve)</a:t>
                      </a:r>
                      <a:r>
                        <a:rPr lang="hu-HU" sz="1600" u="none" strike="noStrike" dirty="0">
                          <a:effectLst/>
                        </a:rPr>
                        <a:t/>
                      </a:r>
                      <a:br>
                        <a:rPr lang="hu-HU" sz="1600" u="none" strike="noStrike" dirty="0">
                          <a:effectLst/>
                        </a:rPr>
                      </a:br>
                      <a:r>
                        <a:rPr lang="hu-HU" sz="1600" u="none" strike="noStrike" dirty="0" smtClean="0">
                          <a:effectLst/>
                        </a:rPr>
                        <a:t>(9) </a:t>
                      </a:r>
                      <a:r>
                        <a:rPr lang="hu-HU" sz="1600" u="none" strike="noStrike" dirty="0">
                          <a:effectLst/>
                        </a:rPr>
                        <a:t>$  - Záró  karakter</a:t>
                      </a:r>
                      <a:endParaRPr lang="hu-H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4102" marR="14102" marT="14102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07793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DEMÓ 1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d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eep.erp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adat kinyerés – lefúrás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err="1">
                <a:solidFill>
                  <a:schemeClr val="accent1">
                    <a:lumMod val="75000"/>
                  </a:schemeClr>
                </a:solidFill>
              </a:rPr>
              <a:t>deep.erp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adat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kinyerés –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Listview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export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9897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Nyomtatott riportok – felhasználói oldalról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Elérése: Információs központ/Kimutatások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Rendszer szinten a kimutatások (fő menüből)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Minden modul kimutatásai láthatóak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Modulokban található kimutatások menüpont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Szűrten, csak az adott modulra jellemző kimutatások láthatóak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Hogyan futtatunk kimutatást?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Kimutatások menü =&gt; igényelt kimutatás kiválasztása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Szűrőfeltétel megadása (soha sem minden adatot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riportolunk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Sorrend, formátum megadása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Futtatás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Nyomtatási kép / Nyomtatás / export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1633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Mi-mit jelent a futtató ablakon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Formátum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Adatsorrend (csak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detail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Ajánlott szűrők (lehulló lista)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Felhasználói szűrő </a:t>
            </a: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(lehulló lista)</a:t>
            </a: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Intelligens szűrőfeltétel megadás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Előre definiált szűrési lehetőségek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Egyszerű beállítás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Egyéb szűrőfeltétel megadás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„technokrata” szűrő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De bármilyen komplex szűrést be tudsz állítani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 rendszer más részein is így szűrünk (elmenthető szűrőfeltételek)</a:t>
            </a:r>
          </a:p>
          <a:p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5376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DEMÓ 2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08720"/>
            <a:ext cx="2520280" cy="907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01" y="3140968"/>
            <a:ext cx="3030455" cy="3123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00" y="1950872"/>
            <a:ext cx="2739224" cy="1074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863497"/>
            <a:ext cx="4655238" cy="5400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85369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Kimutatások háttér szerkezete (ÁBRA)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900495"/>
            <a:ext cx="8424041" cy="5188181"/>
          </a:xfrm>
        </p:spPr>
        <p:txBody>
          <a:bodyPr>
            <a:normAutofit/>
          </a:bodyPr>
          <a:lstStyle/>
          <a:p>
            <a:pPr lvl="1" indent="0">
              <a:buNone/>
            </a:pPr>
            <a:endParaRPr lang="hu-H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900495"/>
            <a:ext cx="6739943" cy="4192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110310"/>
            <a:ext cx="6739944" cy="799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églalap 4"/>
          <p:cNvSpPr/>
          <p:nvPr/>
        </p:nvSpPr>
        <p:spPr>
          <a:xfrm>
            <a:off x="2267744" y="900494"/>
            <a:ext cx="6480720" cy="63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251520" y="913864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400" dirty="0" err="1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Margin</a:t>
            </a:r>
            <a:r>
              <a:rPr lang="hu-HU" sz="1400" dirty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 </a:t>
            </a:r>
            <a:r>
              <a:rPr lang="hu-HU" sz="1400" dirty="0" err="1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head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  <a:p>
            <a:pPr algn="r"/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(Alap riport)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p:txBody>
      </p:sp>
      <p:sp>
        <p:nvSpPr>
          <p:cNvPr id="11" name="Téglalap 10"/>
          <p:cNvSpPr/>
          <p:nvPr/>
        </p:nvSpPr>
        <p:spPr>
          <a:xfrm>
            <a:off x="2267744" y="1556792"/>
            <a:ext cx="6480720" cy="108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Szövegdoboz 11"/>
          <p:cNvSpPr txBox="1"/>
          <p:nvPr/>
        </p:nvSpPr>
        <p:spPr>
          <a:xfrm>
            <a:off x="251520" y="1402903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Report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 </a:t>
            </a:r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head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179512" y="1700808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Page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 </a:t>
            </a:r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head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2267744" y="1646872"/>
            <a:ext cx="6480720" cy="3419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Téglalap 14"/>
          <p:cNvSpPr/>
          <p:nvPr/>
        </p:nvSpPr>
        <p:spPr>
          <a:xfrm>
            <a:off x="2267744" y="1988840"/>
            <a:ext cx="6480720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Szövegdoboz 15"/>
          <p:cNvSpPr txBox="1"/>
          <p:nvPr/>
        </p:nvSpPr>
        <p:spPr>
          <a:xfrm>
            <a:off x="179512" y="1916832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Group </a:t>
            </a:r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head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p:txBody>
      </p:sp>
      <p:sp>
        <p:nvSpPr>
          <p:cNvPr id="17" name="Téglalap 16"/>
          <p:cNvSpPr/>
          <p:nvPr/>
        </p:nvSpPr>
        <p:spPr>
          <a:xfrm>
            <a:off x="2267744" y="2222936"/>
            <a:ext cx="6480720" cy="557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Szövegdoboz 17"/>
          <p:cNvSpPr txBox="1"/>
          <p:nvPr/>
        </p:nvSpPr>
        <p:spPr>
          <a:xfrm>
            <a:off x="179512" y="2329135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Detail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 </a:t>
            </a:r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head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p:txBody>
      </p:sp>
      <p:sp>
        <p:nvSpPr>
          <p:cNvPr id="19" name="Téglalap 18"/>
          <p:cNvSpPr/>
          <p:nvPr/>
        </p:nvSpPr>
        <p:spPr>
          <a:xfrm>
            <a:off x="2267744" y="2780928"/>
            <a:ext cx="6480720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Szövegdoboz 19"/>
          <p:cNvSpPr txBox="1"/>
          <p:nvPr/>
        </p:nvSpPr>
        <p:spPr>
          <a:xfrm>
            <a:off x="179512" y="2708920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Group </a:t>
            </a:r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footer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p:txBody>
      </p:sp>
      <p:sp>
        <p:nvSpPr>
          <p:cNvPr id="21" name="Téglalap 20"/>
          <p:cNvSpPr/>
          <p:nvPr/>
        </p:nvSpPr>
        <p:spPr>
          <a:xfrm>
            <a:off x="2267744" y="4869160"/>
            <a:ext cx="6480720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Szövegdoboz 21"/>
          <p:cNvSpPr txBox="1"/>
          <p:nvPr/>
        </p:nvSpPr>
        <p:spPr>
          <a:xfrm>
            <a:off x="323528" y="4849415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Report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 </a:t>
            </a:r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footer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p:txBody>
      </p:sp>
      <p:sp>
        <p:nvSpPr>
          <p:cNvPr id="23" name="Téglalap 22"/>
          <p:cNvSpPr/>
          <p:nvPr/>
        </p:nvSpPr>
        <p:spPr>
          <a:xfrm>
            <a:off x="2267744" y="5517232"/>
            <a:ext cx="6480720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4" name="Szövegdoboz 23"/>
          <p:cNvSpPr txBox="1"/>
          <p:nvPr/>
        </p:nvSpPr>
        <p:spPr>
          <a:xfrm>
            <a:off x="323528" y="5497487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Margin</a:t>
            </a:r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 </a:t>
            </a:r>
            <a:r>
              <a:rPr lang="hu-HU" sz="1400" dirty="0" err="1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footer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79512" y="3481263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Adatmezők</a:t>
            </a:r>
            <a:endParaRPr lang="hu-HU" sz="1400" dirty="0">
              <a:solidFill>
                <a:schemeClr val="accent1">
                  <a:lumMod val="75000"/>
                </a:schemeClr>
              </a:solidFill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p:txBody>
      </p:sp>
      <p:sp>
        <p:nvSpPr>
          <p:cNvPr id="7" name="Folyamatábra: Feldolgozás 6"/>
          <p:cNvSpPr/>
          <p:nvPr/>
        </p:nvSpPr>
        <p:spPr>
          <a:xfrm>
            <a:off x="2411760" y="3481263"/>
            <a:ext cx="792088" cy="153888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Folyamatábra: Feldolgozás 26"/>
          <p:cNvSpPr/>
          <p:nvPr/>
        </p:nvSpPr>
        <p:spPr>
          <a:xfrm>
            <a:off x="2564160" y="3633663"/>
            <a:ext cx="639688" cy="153888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8" name="Folyamatábra: Feldolgozás 27"/>
          <p:cNvSpPr/>
          <p:nvPr/>
        </p:nvSpPr>
        <p:spPr>
          <a:xfrm>
            <a:off x="3203848" y="3633663"/>
            <a:ext cx="648072" cy="153888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9" name="Folyamatábra: Feldolgozás 28"/>
          <p:cNvSpPr/>
          <p:nvPr/>
        </p:nvSpPr>
        <p:spPr>
          <a:xfrm>
            <a:off x="4644008" y="3481263"/>
            <a:ext cx="1296144" cy="163761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Folyamatábra: Feldolgozás 29"/>
          <p:cNvSpPr/>
          <p:nvPr/>
        </p:nvSpPr>
        <p:spPr>
          <a:xfrm>
            <a:off x="3851920" y="3633663"/>
            <a:ext cx="792088" cy="153888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Folyamatábra: Feldolgozás 30"/>
          <p:cNvSpPr/>
          <p:nvPr/>
        </p:nvSpPr>
        <p:spPr>
          <a:xfrm>
            <a:off x="5565708" y="3633663"/>
            <a:ext cx="950508" cy="153888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Folyamatábra: Feldolgozás 31"/>
          <p:cNvSpPr/>
          <p:nvPr/>
        </p:nvSpPr>
        <p:spPr>
          <a:xfrm>
            <a:off x="6516216" y="3633663"/>
            <a:ext cx="792088" cy="153888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Folyamatábra: Feldolgozás 32"/>
          <p:cNvSpPr/>
          <p:nvPr/>
        </p:nvSpPr>
        <p:spPr>
          <a:xfrm>
            <a:off x="7740352" y="3633663"/>
            <a:ext cx="792088" cy="153888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34140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1" grpId="0" animBg="1"/>
      <p:bldP spid="12" grpId="0"/>
      <p:bldP spid="13" grpId="0"/>
      <p:bldP spid="14" grpId="0" animBg="1"/>
      <p:bldP spid="15" grpId="0" animBg="1"/>
      <p:bldP spid="16" grpId="0"/>
      <p:bldP spid="17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/>
      <p:bldP spid="25" grpId="0"/>
      <p:bldP spid="7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Kimutatások háttér szerkezete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Nyomtatvány fájl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Mi ez?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accent1">
                    <a:lumMod val="75000"/>
                  </a:schemeClr>
                </a:solidFill>
              </a:rPr>
              <a:t>Alap riport és riport közötti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különbség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Riport fájl alapja mindig 1 (!!!!) osztály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Nem mindegy, hogy számla vagy számla sor riport</a:t>
            </a:r>
          </a:p>
          <a:p>
            <a:pPr marL="1600200" lvl="2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Számla komplex adatainak a mezői is elérhetőek (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számla.partner.név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Nyomtatvány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Riport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Rendszer szűrő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Több formátum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Enum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szűrő (miért kell?)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Nyomtatvány bekötése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Egy riport több helyre</a:t>
            </a:r>
          </a:p>
          <a:p>
            <a:pPr marL="1200150" lvl="1" indent="-457200">
              <a:buFont typeface="Arial" panose="020B0604020202020204" pitchFamily="34" charset="0"/>
              <a:buChar char="•"/>
            </a:pP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További szűrési lehetőség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0609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998800" y="295200"/>
            <a:ext cx="5878286" cy="416772"/>
          </a:xfrm>
          <a:effectLst>
            <a:outerShdw blurRad="50800" dist="76200" dir="2700000" algn="tl" rotWithShape="0">
              <a:prstClr val="black">
                <a:alpha val="32000"/>
              </a:prstClr>
            </a:outerShdw>
          </a:effectLst>
        </p:spPr>
        <p:txBody>
          <a:bodyPr/>
          <a:lstStyle/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Kimutatások háttér szerkezete (ábra)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Folyamatábra: Dokumentum 6"/>
          <p:cNvSpPr/>
          <p:nvPr/>
        </p:nvSpPr>
        <p:spPr>
          <a:xfrm>
            <a:off x="1331640" y="4869160"/>
            <a:ext cx="1296144" cy="1296144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 dirty="0" smtClean="0"/>
              <a:t>Riport formátum 1.</a:t>
            </a:r>
          </a:p>
          <a:p>
            <a:pPr algn="ctr"/>
            <a:r>
              <a:rPr lang="hu-HU" sz="1200" dirty="0" smtClean="0"/>
              <a:t>(pl. partner lista 1 soros)</a:t>
            </a:r>
            <a:endParaRPr lang="hu-HU" sz="1200" dirty="0"/>
          </a:p>
        </p:txBody>
      </p:sp>
      <p:sp>
        <p:nvSpPr>
          <p:cNvPr id="8" name="Folyamatábra: Dokumentum 7"/>
          <p:cNvSpPr/>
          <p:nvPr/>
        </p:nvSpPr>
        <p:spPr>
          <a:xfrm>
            <a:off x="3203848" y="4869160"/>
            <a:ext cx="1296144" cy="1296144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 dirty="0" smtClean="0"/>
              <a:t>Riport formátum 2.</a:t>
            </a:r>
          </a:p>
          <a:p>
            <a:pPr algn="ctr"/>
            <a:r>
              <a:rPr lang="hu-HU" sz="1200" dirty="0" smtClean="0"/>
              <a:t>(pl. partner lista részletes)</a:t>
            </a:r>
            <a:endParaRPr lang="hu-HU" sz="1200" dirty="0"/>
          </a:p>
        </p:txBody>
      </p:sp>
      <p:sp>
        <p:nvSpPr>
          <p:cNvPr id="9" name="Folyamatábra: Dokumentum 8"/>
          <p:cNvSpPr/>
          <p:nvPr/>
        </p:nvSpPr>
        <p:spPr>
          <a:xfrm>
            <a:off x="5220072" y="4869160"/>
            <a:ext cx="1296144" cy="1296144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1600" dirty="0" smtClean="0"/>
              <a:t>Riport formátum 3.</a:t>
            </a:r>
          </a:p>
          <a:p>
            <a:pPr algn="ctr"/>
            <a:r>
              <a:rPr lang="hu-HU" sz="1200" dirty="0" smtClean="0"/>
              <a:t>(pl. partner lista fekvő formátum)</a:t>
            </a:r>
            <a:endParaRPr lang="hu-HU" sz="1200" dirty="0"/>
          </a:p>
        </p:txBody>
      </p:sp>
      <p:sp>
        <p:nvSpPr>
          <p:cNvPr id="10" name="Folyamatábra: Feldolgozás 9"/>
          <p:cNvSpPr/>
          <p:nvPr/>
        </p:nvSpPr>
        <p:spPr>
          <a:xfrm>
            <a:off x="1331640" y="3068960"/>
            <a:ext cx="5040560" cy="108012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Riport</a:t>
            </a:r>
          </a:p>
          <a:p>
            <a:pPr algn="ctr"/>
            <a:r>
              <a:rPr lang="hu-HU" sz="1200" dirty="0" smtClean="0"/>
              <a:t>(Vevők listája)</a:t>
            </a:r>
          </a:p>
        </p:txBody>
      </p:sp>
      <p:cxnSp>
        <p:nvCxnSpPr>
          <p:cNvPr id="12" name="Egyenes összekötő nyíllal 11"/>
          <p:cNvCxnSpPr/>
          <p:nvPr/>
        </p:nvCxnSpPr>
        <p:spPr>
          <a:xfrm>
            <a:off x="1979712" y="4797152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cxnSp>
      <p:sp>
        <p:nvSpPr>
          <p:cNvPr id="18" name="Jobbra nyíl 17"/>
          <p:cNvSpPr/>
          <p:nvPr/>
        </p:nvSpPr>
        <p:spPr>
          <a:xfrm rot="16200000" flipV="1">
            <a:off x="1691679" y="4357111"/>
            <a:ext cx="576065" cy="314321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Jobbra nyíl 18"/>
          <p:cNvSpPr/>
          <p:nvPr/>
        </p:nvSpPr>
        <p:spPr>
          <a:xfrm rot="16200000" flipV="1">
            <a:off x="3563886" y="4357113"/>
            <a:ext cx="576065" cy="314321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Jobbra nyíl 19"/>
          <p:cNvSpPr/>
          <p:nvPr/>
        </p:nvSpPr>
        <p:spPr>
          <a:xfrm rot="16200000" flipV="1">
            <a:off x="5580110" y="4357110"/>
            <a:ext cx="576065" cy="314321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04063"/>
            <a:ext cx="197167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568" y="1304063"/>
            <a:ext cx="2043820" cy="828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753" y="1265448"/>
            <a:ext cx="20669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Jobbra nyíl 23"/>
          <p:cNvSpPr/>
          <p:nvPr/>
        </p:nvSpPr>
        <p:spPr>
          <a:xfrm rot="16200000" flipV="1">
            <a:off x="1534520" y="2407741"/>
            <a:ext cx="720080" cy="314321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5" name="Jobbra nyíl 24"/>
          <p:cNvSpPr/>
          <p:nvPr/>
        </p:nvSpPr>
        <p:spPr>
          <a:xfrm rot="16200000" flipV="1">
            <a:off x="3406727" y="2407743"/>
            <a:ext cx="720080" cy="314321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6" name="Jobbra nyíl 25"/>
          <p:cNvSpPr/>
          <p:nvPr/>
        </p:nvSpPr>
        <p:spPr>
          <a:xfrm rot="16200000" flipV="1">
            <a:off x="5422950" y="2407740"/>
            <a:ext cx="720080" cy="314321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Folyamatábra: Feldolgozás 20"/>
          <p:cNvSpPr/>
          <p:nvPr/>
        </p:nvSpPr>
        <p:spPr>
          <a:xfrm>
            <a:off x="7236296" y="3068960"/>
            <a:ext cx="1584176" cy="108012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dk1"/>
                </a:solidFill>
              </a:rPr>
              <a:t>Rendszer és „</a:t>
            </a:r>
            <a:r>
              <a:rPr lang="hu-HU" dirty="0" err="1" smtClean="0">
                <a:solidFill>
                  <a:schemeClr val="dk1"/>
                </a:solidFill>
              </a:rPr>
              <a:t>enum</a:t>
            </a:r>
            <a:r>
              <a:rPr lang="hu-HU" dirty="0" smtClean="0">
                <a:solidFill>
                  <a:schemeClr val="dk1"/>
                </a:solidFill>
              </a:rPr>
              <a:t>” szűrő</a:t>
            </a:r>
          </a:p>
          <a:p>
            <a:pPr algn="ctr"/>
            <a:r>
              <a:rPr lang="hu-HU" sz="1200" dirty="0" smtClean="0"/>
              <a:t>(ettől lesz „vevői”)</a:t>
            </a:r>
            <a:endParaRPr lang="hu-HU" sz="1200" dirty="0">
              <a:solidFill>
                <a:schemeClr val="dk1"/>
              </a:solidFill>
            </a:endParaRPr>
          </a:p>
        </p:txBody>
      </p:sp>
      <p:sp>
        <p:nvSpPr>
          <p:cNvPr id="28" name="Jobbra nyíl 27"/>
          <p:cNvSpPr/>
          <p:nvPr/>
        </p:nvSpPr>
        <p:spPr>
          <a:xfrm rot="10800000" flipV="1">
            <a:off x="6469556" y="3451859"/>
            <a:ext cx="622724" cy="314321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2" name="Szövegdoboz 21"/>
          <p:cNvSpPr txBox="1"/>
          <p:nvPr/>
        </p:nvSpPr>
        <p:spPr>
          <a:xfrm>
            <a:off x="6695728" y="5013176"/>
            <a:ext cx="244827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 smtClean="0"/>
              <a:t>WYSIWYG szerkesztő vagy</a:t>
            </a:r>
          </a:p>
          <a:p>
            <a:r>
              <a:rPr lang="hu-HU" sz="1600" dirty="0" smtClean="0"/>
              <a:t>Riport SCRIPT alapokon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930787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volO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</TotalTime>
  <Words>1071</Words>
  <Application>Microsoft Office PowerPoint</Application>
  <PresentationFormat>Diavetítés a képernyőre (4:3 oldalarány)</PresentationFormat>
  <Paragraphs>262</Paragraphs>
  <Slides>25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RevolOE</vt:lpstr>
      <vt:lpstr>KKV esettanulmány 9. előadás:  Riporting</vt:lpstr>
      <vt:lpstr>Riporting területek a deep.erp rendszerben</vt:lpstr>
      <vt:lpstr>DEMÓ 1</vt:lpstr>
      <vt:lpstr>Nyomtatott riportok – felhasználói oldalról</vt:lpstr>
      <vt:lpstr>Mi-mit jelent a futtató ablakon</vt:lpstr>
      <vt:lpstr>DEMÓ 2</vt:lpstr>
      <vt:lpstr>Kimutatások háttér szerkezete (ÁBRA)</vt:lpstr>
      <vt:lpstr>Kimutatások háttér szerkezete</vt:lpstr>
      <vt:lpstr>Kimutatások háttér szerkezete (ábra)</vt:lpstr>
      <vt:lpstr>Kimutatások háttér szerkezete</vt:lpstr>
      <vt:lpstr>DEMÓ 3</vt:lpstr>
      <vt:lpstr>DEMÓ 4</vt:lpstr>
      <vt:lpstr>Miért kellett SCRIPT nyelv?</vt:lpstr>
      <vt:lpstr>Beszerzés ideje</vt:lpstr>
      <vt:lpstr>Kimutatás készítés</vt:lpstr>
      <vt:lpstr>Kimutatás készítés</vt:lpstr>
      <vt:lpstr>Kimutatás készítés</vt:lpstr>
      <vt:lpstr>Kimutatás készítés</vt:lpstr>
      <vt:lpstr>Kimutatás készítés</vt:lpstr>
      <vt:lpstr>Kimutatás készítés</vt:lpstr>
      <vt:lpstr>Kimutatás készítés</vt:lpstr>
      <vt:lpstr>Kimutatás készítés</vt:lpstr>
      <vt:lpstr>Kimutatás készítés</vt:lpstr>
      <vt:lpstr>Kimutatás készítés</vt:lpstr>
      <vt:lpstr>Kimutatás készítés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KKV esettanulmány</dc:title>
  <dc:creator>Barna Dániel</dc:creator>
  <cp:lastModifiedBy>Pólik Viktor</cp:lastModifiedBy>
  <cp:revision>159</cp:revision>
  <dcterms:created xsi:type="dcterms:W3CDTF">2015-02-08T10:52:03Z</dcterms:created>
  <dcterms:modified xsi:type="dcterms:W3CDTF">2015-04-17T06:35:05Z</dcterms:modified>
</cp:coreProperties>
</file>