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57" r:id="rId3"/>
    <p:sldId id="267" r:id="rId4"/>
    <p:sldId id="268" r:id="rId5"/>
    <p:sldId id="259" r:id="rId6"/>
    <p:sldId id="266" r:id="rId7"/>
    <p:sldId id="260" r:id="rId8"/>
    <p:sldId id="261" r:id="rId9"/>
    <p:sldId id="264" r:id="rId10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04" autoAdjust="0"/>
    <p:restoredTop sz="94660"/>
  </p:normalViewPr>
  <p:slideViewPr>
    <p:cSldViewPr>
      <p:cViewPr varScale="1">
        <p:scale>
          <a:sx n="87" d="100"/>
          <a:sy n="87" d="100"/>
        </p:scale>
        <p:origin x="1098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4E06D6C-FCBF-4017-BD5D-7E7887D45563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9B60CA37-9D7C-4F36-987D-FF9E34FB7B2E}">
      <dgm:prSet/>
      <dgm:spPr/>
      <dgm:t>
        <a:bodyPr/>
        <a:lstStyle/>
        <a:p>
          <a:pPr rtl="0"/>
          <a:r>
            <a:rPr lang="hu-HU" b="0" dirty="0" smtClean="0"/>
            <a:t>Vevői ajánlat</a:t>
          </a:r>
          <a:endParaRPr lang="hu-HU" dirty="0"/>
        </a:p>
      </dgm:t>
    </dgm:pt>
    <dgm:pt modelId="{D0CE0FA8-AFC5-4A72-A1A3-6B18BB416D00}" type="parTrans" cxnId="{E5A4D751-46F7-4D21-A1B3-BDD398AECEA0}">
      <dgm:prSet/>
      <dgm:spPr/>
      <dgm:t>
        <a:bodyPr/>
        <a:lstStyle/>
        <a:p>
          <a:endParaRPr lang="hu-HU"/>
        </a:p>
      </dgm:t>
    </dgm:pt>
    <dgm:pt modelId="{5074A69D-E314-4AA2-AFCF-96426886116D}" type="sibTrans" cxnId="{E5A4D751-46F7-4D21-A1B3-BDD398AECEA0}">
      <dgm:prSet/>
      <dgm:spPr/>
      <dgm:t>
        <a:bodyPr/>
        <a:lstStyle/>
        <a:p>
          <a:endParaRPr lang="hu-HU"/>
        </a:p>
      </dgm:t>
    </dgm:pt>
    <dgm:pt modelId="{6125EED8-022D-40D2-9E2E-24D93A6F6FFD}">
      <dgm:prSet/>
      <dgm:spPr/>
      <dgm:t>
        <a:bodyPr/>
        <a:lstStyle/>
        <a:p>
          <a:pPr rtl="0"/>
          <a:r>
            <a:rPr lang="hu-HU" b="0" smtClean="0"/>
            <a:t>Rendelés</a:t>
          </a:r>
          <a:endParaRPr lang="hu-HU"/>
        </a:p>
      </dgm:t>
    </dgm:pt>
    <dgm:pt modelId="{56167B61-37E9-4A52-9CEC-5B5940D8A089}" type="parTrans" cxnId="{C34B36DB-8B7B-4C00-99EB-87AAA9D8E6C4}">
      <dgm:prSet/>
      <dgm:spPr/>
      <dgm:t>
        <a:bodyPr/>
        <a:lstStyle/>
        <a:p>
          <a:endParaRPr lang="hu-HU"/>
        </a:p>
      </dgm:t>
    </dgm:pt>
    <dgm:pt modelId="{58825143-E1F6-42C5-834B-224C8413F63E}" type="sibTrans" cxnId="{C34B36DB-8B7B-4C00-99EB-87AAA9D8E6C4}">
      <dgm:prSet/>
      <dgm:spPr/>
      <dgm:t>
        <a:bodyPr/>
        <a:lstStyle/>
        <a:p>
          <a:endParaRPr lang="hu-HU"/>
        </a:p>
      </dgm:t>
    </dgm:pt>
    <dgm:pt modelId="{A9AD5A07-0102-4B90-B47F-AF015E4004CA}">
      <dgm:prSet/>
      <dgm:spPr/>
      <dgm:t>
        <a:bodyPr/>
        <a:lstStyle/>
        <a:p>
          <a:pPr rtl="0"/>
          <a:r>
            <a:rPr lang="hu-HU" b="0" smtClean="0"/>
            <a:t>Szállítólevél</a:t>
          </a:r>
          <a:endParaRPr lang="hu-HU"/>
        </a:p>
      </dgm:t>
    </dgm:pt>
    <dgm:pt modelId="{E8BBE301-C247-494F-9C6D-0390E1A880DA}" type="parTrans" cxnId="{FA07598B-72D6-4969-8E04-8BFD58F1C4CF}">
      <dgm:prSet/>
      <dgm:spPr/>
      <dgm:t>
        <a:bodyPr/>
        <a:lstStyle/>
        <a:p>
          <a:endParaRPr lang="hu-HU"/>
        </a:p>
      </dgm:t>
    </dgm:pt>
    <dgm:pt modelId="{253E9A3B-790D-4859-8E18-F9889CA216C8}" type="sibTrans" cxnId="{FA07598B-72D6-4969-8E04-8BFD58F1C4CF}">
      <dgm:prSet/>
      <dgm:spPr/>
      <dgm:t>
        <a:bodyPr/>
        <a:lstStyle/>
        <a:p>
          <a:endParaRPr lang="hu-HU"/>
        </a:p>
      </dgm:t>
    </dgm:pt>
    <dgm:pt modelId="{42647D6B-DB92-4DDB-B6CF-8716E52D5C2C}">
      <dgm:prSet/>
      <dgm:spPr/>
      <dgm:t>
        <a:bodyPr/>
        <a:lstStyle/>
        <a:p>
          <a:pPr rtl="0"/>
          <a:r>
            <a:rPr lang="hu-HU" b="0" dirty="0" smtClean="0"/>
            <a:t>Vevői számla</a:t>
          </a:r>
          <a:endParaRPr lang="hu-HU" dirty="0"/>
        </a:p>
      </dgm:t>
    </dgm:pt>
    <dgm:pt modelId="{A7F7ADE2-6F93-4BCF-A2F8-CDF59C496509}" type="parTrans" cxnId="{432D4B96-D026-41D3-BBF8-C6D5D8939F17}">
      <dgm:prSet/>
      <dgm:spPr/>
      <dgm:t>
        <a:bodyPr/>
        <a:lstStyle/>
        <a:p>
          <a:endParaRPr lang="hu-HU"/>
        </a:p>
      </dgm:t>
    </dgm:pt>
    <dgm:pt modelId="{AB7717CB-1295-4587-A49B-E33B44687796}" type="sibTrans" cxnId="{432D4B96-D026-41D3-BBF8-C6D5D8939F17}">
      <dgm:prSet/>
      <dgm:spPr/>
      <dgm:t>
        <a:bodyPr/>
        <a:lstStyle/>
        <a:p>
          <a:endParaRPr lang="hu-HU"/>
        </a:p>
      </dgm:t>
    </dgm:pt>
    <dgm:pt modelId="{130DF240-3545-4482-8538-D402BF946BDE}" type="pres">
      <dgm:prSet presAssocID="{84E06D6C-FCBF-4017-BD5D-7E7887D45563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hu-HU"/>
        </a:p>
      </dgm:t>
    </dgm:pt>
    <dgm:pt modelId="{A7D8CFA7-686C-4B4A-A5E5-0BBF1AB74631}" type="pres">
      <dgm:prSet presAssocID="{84E06D6C-FCBF-4017-BD5D-7E7887D45563}" presName="arrow" presStyleLbl="bgShp" presStyleIdx="0" presStyleCnt="1"/>
      <dgm:spPr/>
    </dgm:pt>
    <dgm:pt modelId="{6F391811-B2E9-4ED8-A176-C443B5FCF842}" type="pres">
      <dgm:prSet presAssocID="{84E06D6C-FCBF-4017-BD5D-7E7887D45563}" presName="linearProcess" presStyleCnt="0"/>
      <dgm:spPr/>
    </dgm:pt>
    <dgm:pt modelId="{668EA9D2-C51D-456C-8307-D98A1CDAF9ED}" type="pres">
      <dgm:prSet presAssocID="{9B60CA37-9D7C-4F36-987D-FF9E34FB7B2E}" presName="text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4182AC7A-7EB9-4456-9636-4C9E9071DF99}" type="pres">
      <dgm:prSet presAssocID="{5074A69D-E314-4AA2-AFCF-96426886116D}" presName="sibTrans" presStyleCnt="0"/>
      <dgm:spPr/>
    </dgm:pt>
    <dgm:pt modelId="{3A5AA123-79E0-4E2D-BB2C-713C75CD3CCA}" type="pres">
      <dgm:prSet presAssocID="{6125EED8-022D-40D2-9E2E-24D93A6F6FFD}" presName="text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2080EF52-F074-47A1-8298-F227012987C6}" type="pres">
      <dgm:prSet presAssocID="{58825143-E1F6-42C5-834B-224C8413F63E}" presName="sibTrans" presStyleCnt="0"/>
      <dgm:spPr/>
    </dgm:pt>
    <dgm:pt modelId="{D8E22ECE-08BC-41D4-A854-0BAB4E850D3B}" type="pres">
      <dgm:prSet presAssocID="{A9AD5A07-0102-4B90-B47F-AF015E4004CA}" presName="text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59B8AEE3-4BBF-43EF-8241-7BCA2CDA1603}" type="pres">
      <dgm:prSet presAssocID="{253E9A3B-790D-4859-8E18-F9889CA216C8}" presName="sibTrans" presStyleCnt="0"/>
      <dgm:spPr/>
    </dgm:pt>
    <dgm:pt modelId="{04E3AF2F-353B-4511-AE1C-AE2C039E75FC}" type="pres">
      <dgm:prSet presAssocID="{42647D6B-DB92-4DDB-B6CF-8716E52D5C2C}" presName="text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</dgm:ptLst>
  <dgm:cxnLst>
    <dgm:cxn modelId="{BAAB0908-DAC4-4D4C-9959-38ED2137D3AA}" type="presOf" srcId="{84E06D6C-FCBF-4017-BD5D-7E7887D45563}" destId="{130DF240-3545-4482-8538-D402BF946BDE}" srcOrd="0" destOrd="0" presId="urn:microsoft.com/office/officeart/2005/8/layout/hProcess9"/>
    <dgm:cxn modelId="{8D0A4EAE-19BE-46ED-950E-8EBE088D4808}" type="presOf" srcId="{42647D6B-DB92-4DDB-B6CF-8716E52D5C2C}" destId="{04E3AF2F-353B-4511-AE1C-AE2C039E75FC}" srcOrd="0" destOrd="0" presId="urn:microsoft.com/office/officeart/2005/8/layout/hProcess9"/>
    <dgm:cxn modelId="{3F5D0BF9-F9D0-4263-A03D-573FC07F6264}" type="presOf" srcId="{9B60CA37-9D7C-4F36-987D-FF9E34FB7B2E}" destId="{668EA9D2-C51D-456C-8307-D98A1CDAF9ED}" srcOrd="0" destOrd="0" presId="urn:microsoft.com/office/officeart/2005/8/layout/hProcess9"/>
    <dgm:cxn modelId="{FA07598B-72D6-4969-8E04-8BFD58F1C4CF}" srcId="{84E06D6C-FCBF-4017-BD5D-7E7887D45563}" destId="{A9AD5A07-0102-4B90-B47F-AF015E4004CA}" srcOrd="2" destOrd="0" parTransId="{E8BBE301-C247-494F-9C6D-0390E1A880DA}" sibTransId="{253E9A3B-790D-4859-8E18-F9889CA216C8}"/>
    <dgm:cxn modelId="{C34B36DB-8B7B-4C00-99EB-87AAA9D8E6C4}" srcId="{84E06D6C-FCBF-4017-BD5D-7E7887D45563}" destId="{6125EED8-022D-40D2-9E2E-24D93A6F6FFD}" srcOrd="1" destOrd="0" parTransId="{56167B61-37E9-4A52-9CEC-5B5940D8A089}" sibTransId="{58825143-E1F6-42C5-834B-224C8413F63E}"/>
    <dgm:cxn modelId="{E32260AA-C844-4A06-BC59-DEA29733F163}" type="presOf" srcId="{A9AD5A07-0102-4B90-B47F-AF015E4004CA}" destId="{D8E22ECE-08BC-41D4-A854-0BAB4E850D3B}" srcOrd="0" destOrd="0" presId="urn:microsoft.com/office/officeart/2005/8/layout/hProcess9"/>
    <dgm:cxn modelId="{E5A4D751-46F7-4D21-A1B3-BDD398AECEA0}" srcId="{84E06D6C-FCBF-4017-BD5D-7E7887D45563}" destId="{9B60CA37-9D7C-4F36-987D-FF9E34FB7B2E}" srcOrd="0" destOrd="0" parTransId="{D0CE0FA8-AFC5-4A72-A1A3-6B18BB416D00}" sibTransId="{5074A69D-E314-4AA2-AFCF-96426886116D}"/>
    <dgm:cxn modelId="{432D4B96-D026-41D3-BBF8-C6D5D8939F17}" srcId="{84E06D6C-FCBF-4017-BD5D-7E7887D45563}" destId="{42647D6B-DB92-4DDB-B6CF-8716E52D5C2C}" srcOrd="3" destOrd="0" parTransId="{A7F7ADE2-6F93-4BCF-A2F8-CDF59C496509}" sibTransId="{AB7717CB-1295-4587-A49B-E33B44687796}"/>
    <dgm:cxn modelId="{54441B17-BEF4-4A50-AA8B-D16A1D81F0BD}" type="presOf" srcId="{6125EED8-022D-40D2-9E2E-24D93A6F6FFD}" destId="{3A5AA123-79E0-4E2D-BB2C-713C75CD3CCA}" srcOrd="0" destOrd="0" presId="urn:microsoft.com/office/officeart/2005/8/layout/hProcess9"/>
    <dgm:cxn modelId="{64D9BDA9-BCD4-45B0-A13E-D6A37D652266}" type="presParOf" srcId="{130DF240-3545-4482-8538-D402BF946BDE}" destId="{A7D8CFA7-686C-4B4A-A5E5-0BBF1AB74631}" srcOrd="0" destOrd="0" presId="urn:microsoft.com/office/officeart/2005/8/layout/hProcess9"/>
    <dgm:cxn modelId="{62339479-387C-4CC1-9835-8ECB78133E12}" type="presParOf" srcId="{130DF240-3545-4482-8538-D402BF946BDE}" destId="{6F391811-B2E9-4ED8-A176-C443B5FCF842}" srcOrd="1" destOrd="0" presId="urn:microsoft.com/office/officeart/2005/8/layout/hProcess9"/>
    <dgm:cxn modelId="{D5A3B9DB-84D2-4B99-AE91-3FF5078F6CE0}" type="presParOf" srcId="{6F391811-B2E9-4ED8-A176-C443B5FCF842}" destId="{668EA9D2-C51D-456C-8307-D98A1CDAF9ED}" srcOrd="0" destOrd="0" presId="urn:microsoft.com/office/officeart/2005/8/layout/hProcess9"/>
    <dgm:cxn modelId="{033E4DB8-D6B9-4DA7-8A83-4ACA321655F3}" type="presParOf" srcId="{6F391811-B2E9-4ED8-A176-C443B5FCF842}" destId="{4182AC7A-7EB9-4456-9636-4C9E9071DF99}" srcOrd="1" destOrd="0" presId="urn:microsoft.com/office/officeart/2005/8/layout/hProcess9"/>
    <dgm:cxn modelId="{3832D388-BC13-4106-A033-BCBF0B62EDC0}" type="presParOf" srcId="{6F391811-B2E9-4ED8-A176-C443B5FCF842}" destId="{3A5AA123-79E0-4E2D-BB2C-713C75CD3CCA}" srcOrd="2" destOrd="0" presId="urn:microsoft.com/office/officeart/2005/8/layout/hProcess9"/>
    <dgm:cxn modelId="{81FEC9FF-82DD-4F9A-8763-A9808252C330}" type="presParOf" srcId="{6F391811-B2E9-4ED8-A176-C443B5FCF842}" destId="{2080EF52-F074-47A1-8298-F227012987C6}" srcOrd="3" destOrd="0" presId="urn:microsoft.com/office/officeart/2005/8/layout/hProcess9"/>
    <dgm:cxn modelId="{72B72470-E729-4F5F-ACA4-8BD8E73E7AD4}" type="presParOf" srcId="{6F391811-B2E9-4ED8-A176-C443B5FCF842}" destId="{D8E22ECE-08BC-41D4-A854-0BAB4E850D3B}" srcOrd="4" destOrd="0" presId="urn:microsoft.com/office/officeart/2005/8/layout/hProcess9"/>
    <dgm:cxn modelId="{EA409813-F758-4551-833B-8DE571331309}" type="presParOf" srcId="{6F391811-B2E9-4ED8-A176-C443B5FCF842}" destId="{59B8AEE3-4BBF-43EF-8241-7BCA2CDA1603}" srcOrd="5" destOrd="0" presId="urn:microsoft.com/office/officeart/2005/8/layout/hProcess9"/>
    <dgm:cxn modelId="{20173283-87FE-4723-BFC2-E99FB3CA60B7}" type="presParOf" srcId="{6F391811-B2E9-4ED8-A176-C443B5FCF842}" destId="{04E3AF2F-353B-4511-AE1C-AE2C039E75FC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D8CFA7-686C-4B4A-A5E5-0BBF1AB74631}">
      <dsp:nvSpPr>
        <dsp:cNvPr id="0" name=""/>
        <dsp:cNvSpPr/>
      </dsp:nvSpPr>
      <dsp:spPr>
        <a:xfrm>
          <a:off x="621844" y="0"/>
          <a:ext cx="7047575" cy="2867581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68EA9D2-C51D-456C-8307-D98A1CDAF9ED}">
      <dsp:nvSpPr>
        <dsp:cNvPr id="0" name=""/>
        <dsp:cNvSpPr/>
      </dsp:nvSpPr>
      <dsp:spPr>
        <a:xfrm>
          <a:off x="1771" y="860274"/>
          <a:ext cx="1951235" cy="114703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700" b="0" kern="1200" dirty="0" smtClean="0"/>
            <a:t>Vevői ajánlat</a:t>
          </a:r>
          <a:endParaRPr lang="hu-HU" sz="2700" kern="1200" dirty="0"/>
        </a:p>
      </dsp:txBody>
      <dsp:txXfrm>
        <a:off x="57764" y="916267"/>
        <a:ext cx="1839249" cy="1035046"/>
      </dsp:txXfrm>
    </dsp:sp>
    <dsp:sp modelId="{3A5AA123-79E0-4E2D-BB2C-713C75CD3CCA}">
      <dsp:nvSpPr>
        <dsp:cNvPr id="0" name=""/>
        <dsp:cNvSpPr/>
      </dsp:nvSpPr>
      <dsp:spPr>
        <a:xfrm>
          <a:off x="2113933" y="860274"/>
          <a:ext cx="1951235" cy="114703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700" b="0" kern="1200" smtClean="0"/>
            <a:t>Rendelés</a:t>
          </a:r>
          <a:endParaRPr lang="hu-HU" sz="2700" kern="1200"/>
        </a:p>
      </dsp:txBody>
      <dsp:txXfrm>
        <a:off x="2169926" y="916267"/>
        <a:ext cx="1839249" cy="1035046"/>
      </dsp:txXfrm>
    </dsp:sp>
    <dsp:sp modelId="{D8E22ECE-08BC-41D4-A854-0BAB4E850D3B}">
      <dsp:nvSpPr>
        <dsp:cNvPr id="0" name=""/>
        <dsp:cNvSpPr/>
      </dsp:nvSpPr>
      <dsp:spPr>
        <a:xfrm>
          <a:off x="4226095" y="860274"/>
          <a:ext cx="1951235" cy="114703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700" b="0" kern="1200" smtClean="0"/>
            <a:t>Szállítólevél</a:t>
          </a:r>
          <a:endParaRPr lang="hu-HU" sz="2700" kern="1200"/>
        </a:p>
      </dsp:txBody>
      <dsp:txXfrm>
        <a:off x="4282088" y="916267"/>
        <a:ext cx="1839249" cy="1035046"/>
      </dsp:txXfrm>
    </dsp:sp>
    <dsp:sp modelId="{04E3AF2F-353B-4511-AE1C-AE2C039E75FC}">
      <dsp:nvSpPr>
        <dsp:cNvPr id="0" name=""/>
        <dsp:cNvSpPr/>
      </dsp:nvSpPr>
      <dsp:spPr>
        <a:xfrm>
          <a:off x="6338258" y="860274"/>
          <a:ext cx="1951235" cy="114703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700" b="0" kern="1200" dirty="0" smtClean="0"/>
            <a:t>Vevői számla</a:t>
          </a:r>
          <a:endParaRPr lang="hu-HU" sz="2700" kern="1200" dirty="0"/>
        </a:p>
      </dsp:txBody>
      <dsp:txXfrm>
        <a:off x="6394251" y="916267"/>
        <a:ext cx="1839249" cy="10350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19F275-08CC-44A6-9083-A4E1624F75B1}" type="datetimeFigureOut">
              <a:rPr lang="hu-HU" smtClean="0"/>
              <a:t>2015.03.04.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815F85-DA1E-4EE9-8B16-45BE8F23AA3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258511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815F85-DA1E-4EE9-8B16-45BE8F23AA38}" type="slidenum">
              <a:rPr lang="hu-HU" smtClean="0"/>
              <a:t>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21179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691680" y="2348881"/>
            <a:ext cx="5760640" cy="504056"/>
          </a:xfrm>
          <a:noFill/>
        </p:spPr>
        <p:txBody>
          <a:bodyPr>
            <a:noAutofit/>
          </a:bodyPr>
          <a:lstStyle>
            <a:lvl1pPr algn="ctr">
              <a:defRPr sz="3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hu-HU" smtClean="0"/>
              <a:t>Mintacím szerkesztése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140968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640872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  <a:lvl2pPr marL="742950" indent="-285750">
              <a:buFont typeface="Wingdings" pitchFamily="2" charset="2"/>
              <a:buChar char="§"/>
              <a:defRPr sz="2400"/>
            </a:lvl2pPr>
            <a:lvl3pPr marL="1143000" indent="-228600">
              <a:buFont typeface="Wingdings" pitchFamily="2" charset="2"/>
              <a:buChar char="§"/>
              <a:defRPr sz="1800"/>
            </a:lvl3pPr>
            <a:lvl4pPr marL="1371600" indent="0">
              <a:buFont typeface="Wingdings" pitchFamily="2" charset="2"/>
              <a:buNone/>
              <a:defRPr sz="1600"/>
            </a:lvl4pPr>
            <a:lvl5pPr marL="1828800" indent="0">
              <a:buFont typeface="Wingdings" pitchFamily="2" charset="2"/>
              <a:buNone/>
              <a:defRPr sz="1600"/>
            </a:lvl5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5502191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85800" y="4437114"/>
            <a:ext cx="7772400" cy="1152127"/>
          </a:xfrm>
        </p:spPr>
        <p:txBody>
          <a:bodyPr anchor="t">
            <a:normAutofit/>
          </a:bodyPr>
          <a:lstStyle>
            <a:lvl1pPr algn="l">
              <a:defRPr sz="2800" b="1" cap="all"/>
            </a:lvl1pPr>
          </a:lstStyle>
          <a:p>
            <a:r>
              <a:rPr lang="hu-HU" smtClean="0"/>
              <a:t>Mintacím szerkesztése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2665021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>
            <a:lvl1pPr>
              <a:defRPr b="0">
                <a:effectLst/>
              </a:defRPr>
            </a:lvl1pPr>
          </a:lstStyle>
          <a:p>
            <a:r>
              <a:rPr lang="hu-HU" smtClean="0"/>
              <a:t>Mintacím szerkesztése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686452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 marL="342900" indent="-342900">
              <a:buFont typeface="Wingdings" pitchFamily="2" charset="2"/>
              <a:buChar char="§"/>
              <a:defRPr sz="1800"/>
            </a:lvl1pPr>
            <a:lvl2pPr>
              <a:defRPr sz="1800"/>
            </a:lvl2pPr>
            <a:lvl3pPr marL="1143000" indent="-228600">
              <a:buFont typeface="Wingdings" pitchFamily="2" charset="2"/>
              <a:buChar char="Ø"/>
              <a:defRPr sz="1800"/>
            </a:lvl3pPr>
            <a:lvl4pPr marL="1600200" indent="-228600">
              <a:buFont typeface="Wingdings" pitchFamily="2" charset="2"/>
              <a:buChar char="§"/>
              <a:defRPr sz="1600"/>
            </a:lvl4pPr>
            <a:lvl5pPr marL="2057400" indent="-228600">
              <a:buFont typeface="Wingdings" pitchFamily="2" charset="2"/>
              <a:buChar char="§"/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 dirty="0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 marL="342900" indent="-342900">
              <a:buFont typeface="Wingdings" pitchFamily="2" charset="2"/>
              <a:buChar char="§"/>
              <a:defRPr sz="1800"/>
            </a:lvl1pPr>
            <a:lvl2pPr>
              <a:defRPr sz="1800"/>
            </a:lvl2pPr>
            <a:lvl3pPr marL="1143000" indent="-228600">
              <a:buFont typeface="Wingdings" pitchFamily="2" charset="2"/>
              <a:buChar char="Ø"/>
              <a:defRPr sz="1600"/>
            </a:lvl3pPr>
            <a:lvl4pPr marL="1600200" indent="-228600">
              <a:buFont typeface="Wingdings" pitchFamily="2" charset="2"/>
              <a:buChar char="§"/>
              <a:defRPr sz="1600"/>
            </a:lvl4pPr>
            <a:lvl5pPr marL="2057400" indent="-228600">
              <a:buFont typeface="Wingdings" pitchFamily="2" charset="2"/>
              <a:buChar char="§"/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417291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 dirty="0"/>
          </a:p>
        </p:txBody>
      </p:sp>
      <p:sp>
        <p:nvSpPr>
          <p:cNvPr id="6" name="Szövegdoboz 5"/>
          <p:cNvSpPr txBox="1"/>
          <p:nvPr/>
        </p:nvSpPr>
        <p:spPr>
          <a:xfrm>
            <a:off x="755576" y="1579657"/>
            <a:ext cx="78488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000" dirty="0" smtClean="0"/>
              <a:t>szöveg</a:t>
            </a:r>
            <a:endParaRPr lang="hu-HU" sz="2000" dirty="0"/>
          </a:p>
        </p:txBody>
      </p:sp>
    </p:spTree>
    <p:extLst>
      <p:ext uri="{BB962C8B-B14F-4D97-AF65-F5344CB8AC3E}">
        <p14:creationId xmlns:p14="http://schemas.microsoft.com/office/powerpoint/2010/main" val="12195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635896" y="836713"/>
            <a:ext cx="5111750" cy="5256584"/>
          </a:xfrm>
        </p:spPr>
        <p:txBody>
          <a:bodyPr/>
          <a:lstStyle>
            <a:lvl1pPr marL="342900" indent="-342900">
              <a:buFont typeface="Wingdings" pitchFamily="2" charset="2"/>
              <a:buChar char="§"/>
              <a:defRPr sz="2000"/>
            </a:lvl1pPr>
            <a:lvl2pPr marL="742950" indent="-285750">
              <a:buFont typeface="Wingdings" pitchFamily="2" charset="2"/>
              <a:buChar char="§"/>
              <a:defRPr sz="1800"/>
            </a:lvl2pPr>
            <a:lvl3pPr marL="1143000" indent="-228600">
              <a:buFont typeface="Wingdings" pitchFamily="2" charset="2"/>
              <a:buChar char="§"/>
              <a:defRPr sz="1800"/>
            </a:lvl3pPr>
            <a:lvl4pPr marL="1600200" indent="-228600">
              <a:buFont typeface="Wingdings" pitchFamily="2" charset="2"/>
              <a:buChar char="§"/>
              <a:defRPr sz="1600"/>
            </a:lvl4pPr>
            <a:lvl5pPr marL="2057400" indent="-228600">
              <a:buFont typeface="Wingdings" pitchFamily="2" charset="2"/>
              <a:buChar char="§"/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 dirty="0"/>
          </a:p>
        </p:txBody>
      </p:sp>
      <p:sp>
        <p:nvSpPr>
          <p:cNvPr id="4" name="Cím 1"/>
          <p:cNvSpPr>
            <a:spLocks noGrp="1"/>
          </p:cNvSpPr>
          <p:nvPr>
            <p:ph type="title"/>
          </p:nvPr>
        </p:nvSpPr>
        <p:spPr>
          <a:xfrm>
            <a:off x="2627784" y="476673"/>
            <a:ext cx="6516216" cy="416772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85473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828800" y="1484784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 smtClean="0"/>
              <a:t>Kép beszúrásához kattintson az ikonra</a:t>
            </a:r>
            <a:endParaRPr lang="hu-HU"/>
          </a:p>
        </p:txBody>
      </p:sp>
      <p:sp>
        <p:nvSpPr>
          <p:cNvPr id="4" name="Cím 1"/>
          <p:cNvSpPr txBox="1">
            <a:spLocks/>
          </p:cNvSpPr>
          <p:nvPr/>
        </p:nvSpPr>
        <p:spPr>
          <a:xfrm>
            <a:off x="2627784" y="476673"/>
            <a:ext cx="6516216" cy="416772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2400" b="1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hu-HU" sz="2800" b="0" dirty="0" smtClean="0">
                <a:solidFill>
                  <a:schemeClr val="tx1"/>
                </a:solidFill>
                <a:effectLst/>
              </a:rPr>
              <a:t>Mintacím szerkesztése</a:t>
            </a:r>
            <a:endParaRPr lang="hu-HU" sz="2800" b="0" dirty="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701358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0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2999014" y="293800"/>
            <a:ext cx="5878286" cy="416772"/>
          </a:xfrm>
          <a:prstGeom prst="rect">
            <a:avLst/>
          </a:prstGeom>
          <a:noFill/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hu-HU" dirty="0" smtClean="0"/>
              <a:t>Mintacím szerkesztése</a:t>
            </a:r>
            <a:endParaRPr lang="hu-HU" dirty="0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199" y="1065475"/>
            <a:ext cx="8424041" cy="51881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dirty="0" smtClean="0"/>
              <a:t>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201076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</p:sldLayoutIdLst>
  <p:timing>
    <p:tnLst>
      <p:par>
        <p:cTn id="1" dur="indefinite" restart="never" nodeType="tmRoot"/>
      </p:par>
    </p:tnLst>
  </p:timing>
  <p:txStyles>
    <p:titleStyle>
      <a:lvl1pPr algn="r" defTabSz="914400" rtl="0" eaLnBrk="1" latinLnBrk="0" hangingPunct="1">
        <a:spcBef>
          <a:spcPct val="0"/>
        </a:spcBef>
        <a:buNone/>
        <a:defRPr sz="2800" b="0" kern="1200">
          <a:solidFill>
            <a:schemeClr val="tx1"/>
          </a:solidFill>
          <a:effectLst/>
          <a:latin typeface="Open Sans Light" pitchFamily="34" charset="0"/>
          <a:ea typeface="Open Sans Light" pitchFamily="34" charset="0"/>
          <a:cs typeface="Open Sans Light" pitchFamily="34" charset="0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Wingdings" pitchFamily="2" charset="2"/>
        <a:buNone/>
        <a:defRPr sz="2800" b="0" kern="1200">
          <a:solidFill>
            <a:schemeClr val="tx1"/>
          </a:solidFill>
          <a:latin typeface="Open Sans Light" pitchFamily="34" charset="0"/>
          <a:ea typeface="Open Sans Light" pitchFamily="34" charset="0"/>
          <a:cs typeface="Open Sans Light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Wingdings" pitchFamily="2" charset="2"/>
        <a:buChar char="§"/>
        <a:defRPr sz="2400" b="0" kern="1200">
          <a:solidFill>
            <a:schemeClr val="tx1"/>
          </a:solidFill>
          <a:latin typeface="Open Sans Light" pitchFamily="34" charset="0"/>
          <a:ea typeface="Open Sans Light" pitchFamily="34" charset="0"/>
          <a:cs typeface="Open Sans Light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Wingdings" pitchFamily="2" charset="2"/>
        <a:buChar char="§"/>
        <a:defRPr sz="1800" b="0" kern="1200">
          <a:solidFill>
            <a:schemeClr val="tx1"/>
          </a:solidFill>
          <a:latin typeface="Open Sans Light" pitchFamily="34" charset="0"/>
          <a:ea typeface="Open Sans Light" pitchFamily="34" charset="0"/>
          <a:cs typeface="Open Sans Light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Wingdings" pitchFamily="2" charset="2"/>
        <a:buChar char="Ø"/>
        <a:defRPr sz="1600" b="0" kern="1200">
          <a:solidFill>
            <a:schemeClr val="tx1"/>
          </a:solidFill>
          <a:latin typeface="Open Sans Light" pitchFamily="34" charset="0"/>
          <a:ea typeface="Open Sans Light" pitchFamily="34" charset="0"/>
          <a:cs typeface="Open Sans Light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Wingdings" pitchFamily="2" charset="2"/>
        <a:buChar char="Ø"/>
        <a:defRPr sz="1600" b="0" kern="1200">
          <a:solidFill>
            <a:schemeClr val="tx1"/>
          </a:solidFill>
          <a:latin typeface="Open Sans Light" pitchFamily="34" charset="0"/>
          <a:ea typeface="Open Sans Light" pitchFamily="34" charset="0"/>
          <a:cs typeface="Open Sans Light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mailto:balazs.kiraly@revolution.hu" TargetMode="External"/><Relationship Id="rId4" Type="http://schemas.openxmlformats.org/officeDocument/2006/relationships/hyperlink" Target="mailto:laszlo.szaloki@revolution.hu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1.jpg"/><Relationship Id="rId7" Type="http://schemas.openxmlformats.org/officeDocument/2006/relationships/diagramColors" Target="../diagrams/colors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899592" y="1052736"/>
            <a:ext cx="7560840" cy="1800201"/>
          </a:xfrm>
        </p:spPr>
        <p:txBody>
          <a:bodyPr/>
          <a:lstStyle/>
          <a:p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KKV esettanulmány</a:t>
            </a:r>
            <a:b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hu-HU" sz="2400" dirty="0">
                <a:solidFill>
                  <a:schemeClr val="accent1">
                    <a:lumMod val="75000"/>
                  </a:schemeClr>
                </a:solidFill>
              </a:rPr>
              <a:t>4</a:t>
            </a:r>
            <a:r>
              <a:rPr lang="hu-HU" sz="2400" dirty="0" smtClean="0">
                <a:solidFill>
                  <a:schemeClr val="accent1">
                    <a:lumMod val="75000"/>
                  </a:schemeClr>
                </a:solidFill>
              </a:rPr>
              <a:t>. előadás: </a:t>
            </a:r>
            <a:br>
              <a:rPr lang="hu-HU" sz="24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hu-HU" sz="2400" dirty="0" smtClean="0">
                <a:solidFill>
                  <a:schemeClr val="accent1">
                    <a:lumMod val="75000"/>
                  </a:schemeClr>
                </a:solidFill>
              </a:rPr>
              <a:t>az értékesítés folyamata</a:t>
            </a:r>
            <a:endParaRPr lang="hu-HU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140968"/>
            <a:ext cx="6400800" cy="864096"/>
          </a:xfrm>
        </p:spPr>
        <p:txBody>
          <a:bodyPr>
            <a:normAutofit lnSpcReduction="10000"/>
          </a:bodyPr>
          <a:lstStyle/>
          <a:p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Óbudai Egyetem</a:t>
            </a:r>
          </a:p>
          <a:p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2015.</a:t>
            </a: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6096" y="4005064"/>
            <a:ext cx="3384376" cy="2115234"/>
          </a:xfrm>
          <a:prstGeom prst="rect">
            <a:avLst/>
          </a:prstGeom>
          <a:effectLst>
            <a:reflection blurRad="6350" stA="50000" endA="300" endPos="55500" dist="50800" dir="5400000" sy="-100000" algn="bl" rotWithShape="0"/>
          </a:effectLst>
        </p:spPr>
      </p:pic>
      <p:sp>
        <p:nvSpPr>
          <p:cNvPr id="5" name="Alcím 2"/>
          <p:cNvSpPr txBox="1">
            <a:spLocks/>
          </p:cNvSpPr>
          <p:nvPr/>
        </p:nvSpPr>
        <p:spPr>
          <a:xfrm>
            <a:off x="1691680" y="4293095"/>
            <a:ext cx="6400800" cy="1440161"/>
          </a:xfrm>
          <a:prstGeom prst="rect">
            <a:avLst/>
          </a:prstGeom>
        </p:spPr>
        <p:txBody>
          <a:bodyPr vert="horz" lIns="91440" tIns="45720" rIns="91440" bIns="45720" rtlCol="0">
            <a:normAutofit fontScale="3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Wingdings" pitchFamily="2" charset="2"/>
              <a:buNone/>
              <a:defRPr sz="2400" b="0" kern="1200">
                <a:solidFill>
                  <a:schemeClr val="tx1">
                    <a:lumMod val="65000"/>
                    <a:lumOff val="35000"/>
                  </a:schemeClr>
                </a:solidFill>
                <a:latin typeface="Open Sans Light" pitchFamily="34" charset="0"/>
                <a:ea typeface="Open Sans Light" pitchFamily="34" charset="0"/>
                <a:cs typeface="Open Sans Light" pitchFamily="34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Wingdings" pitchFamily="2" charset="2"/>
              <a:buNone/>
              <a:defRPr sz="2400" b="0" kern="1200">
                <a:solidFill>
                  <a:schemeClr val="tx1">
                    <a:tint val="75000"/>
                  </a:schemeClr>
                </a:solidFill>
                <a:latin typeface="Open Sans Light" pitchFamily="34" charset="0"/>
                <a:ea typeface="Open Sans Light" pitchFamily="34" charset="0"/>
                <a:cs typeface="Open Sans Light" pitchFamily="34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Wingdings" pitchFamily="2" charset="2"/>
              <a:buNone/>
              <a:defRPr sz="1800" b="0" kern="1200">
                <a:solidFill>
                  <a:schemeClr val="tx1">
                    <a:tint val="75000"/>
                  </a:schemeClr>
                </a:solidFill>
                <a:latin typeface="Open Sans Light" pitchFamily="34" charset="0"/>
                <a:ea typeface="Open Sans Light" pitchFamily="34" charset="0"/>
                <a:cs typeface="Open Sans Light" pitchFamily="34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Wingdings" pitchFamily="2" charset="2"/>
              <a:buNone/>
              <a:defRPr sz="1600" b="0" kern="1200">
                <a:solidFill>
                  <a:schemeClr val="tx1">
                    <a:tint val="75000"/>
                  </a:schemeClr>
                </a:solidFill>
                <a:latin typeface="Open Sans Light" pitchFamily="34" charset="0"/>
                <a:ea typeface="Open Sans Light" pitchFamily="34" charset="0"/>
                <a:cs typeface="Open Sans Light" pitchFamily="34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Wingdings" pitchFamily="2" charset="2"/>
              <a:buNone/>
              <a:defRPr sz="1600" b="0" kern="1200">
                <a:solidFill>
                  <a:schemeClr val="tx1">
                    <a:tint val="75000"/>
                  </a:schemeClr>
                </a:solidFill>
                <a:latin typeface="Open Sans Light" pitchFamily="34" charset="0"/>
                <a:ea typeface="Open Sans Light" pitchFamily="34" charset="0"/>
                <a:cs typeface="Open Sans Light" pitchFamily="34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hu-HU" b="1" u="sng" dirty="0" smtClean="0">
                <a:solidFill>
                  <a:schemeClr val="accent1">
                    <a:lumMod val="75000"/>
                  </a:schemeClr>
                </a:solidFill>
              </a:rPr>
              <a:t>Előadók:</a:t>
            </a:r>
          </a:p>
          <a:p>
            <a:pPr lvl="1" algn="l"/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Szalóki László	</a:t>
            </a:r>
          </a:p>
          <a:p>
            <a:pPr lvl="1" algn="l"/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rEVOLUTION Kft,  ügyvezető, termékfejlesztési vezető</a:t>
            </a:r>
          </a:p>
          <a:p>
            <a:pPr lvl="1" algn="l"/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EMAIL:  </a:t>
            </a:r>
            <a:r>
              <a:rPr lang="hu-HU" dirty="0" err="1" smtClean="0">
                <a:solidFill>
                  <a:schemeClr val="accent1">
                    <a:lumMod val="75000"/>
                  </a:schemeClr>
                </a:solidFill>
                <a:hlinkClick r:id="rId4"/>
              </a:rPr>
              <a:t>laszlo.szaloki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  <a:hlinkClick r:id="rId4"/>
              </a:rPr>
              <a:t>@</a:t>
            </a:r>
            <a:r>
              <a:rPr lang="hu-HU" dirty="0" err="1" smtClean="0">
                <a:solidFill>
                  <a:schemeClr val="accent1">
                    <a:lumMod val="75000"/>
                  </a:schemeClr>
                </a:solidFill>
                <a:hlinkClick r:id="rId4"/>
              </a:rPr>
              <a:t>revolution.hu</a:t>
            </a:r>
            <a:endParaRPr lang="hu-H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1" algn="l"/>
            <a:endParaRPr lang="hu-H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1" algn="l"/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Király Balázs 	  </a:t>
            </a:r>
          </a:p>
          <a:p>
            <a:pPr lvl="1" algn="l"/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rEVOLUTION Kft, ERP tanácsadó, SCRUM </a:t>
            </a:r>
            <a:r>
              <a:rPr lang="hu-HU" dirty="0" err="1" smtClean="0">
                <a:solidFill>
                  <a:schemeClr val="accent1">
                    <a:lumMod val="75000"/>
                  </a:schemeClr>
                </a:solidFill>
              </a:rPr>
              <a:t>master</a:t>
            </a:r>
            <a:endParaRPr lang="hu-H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1" algn="l"/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EMAIL: </a:t>
            </a:r>
            <a:r>
              <a:rPr lang="hu-HU" dirty="0" err="1" smtClean="0">
                <a:solidFill>
                  <a:schemeClr val="accent1">
                    <a:lumMod val="75000"/>
                  </a:schemeClr>
                </a:solidFill>
                <a:hlinkClick r:id="rId5"/>
              </a:rPr>
              <a:t>balazs.kiraly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  <a:hlinkClick r:id="rId5"/>
              </a:rPr>
              <a:t>@</a:t>
            </a:r>
            <a:r>
              <a:rPr lang="hu-HU" dirty="0" err="1" smtClean="0">
                <a:solidFill>
                  <a:schemeClr val="accent1">
                    <a:lumMod val="75000"/>
                  </a:schemeClr>
                </a:solidFill>
                <a:hlinkClick r:id="rId5"/>
              </a:rPr>
              <a:t>revolution.hu</a:t>
            </a:r>
            <a:endParaRPr lang="hu-H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1" algn="l"/>
            <a:endParaRPr lang="hu-HU" dirty="0">
              <a:solidFill>
                <a:schemeClr val="accent1">
                  <a:lumMod val="75000"/>
                </a:schemeClr>
              </a:solidFill>
            </a:endParaRPr>
          </a:p>
          <a:p>
            <a:pPr lvl="1" algn="l"/>
            <a:r>
              <a:rPr lang="hu-HU" dirty="0" err="1" smtClean="0">
                <a:solidFill>
                  <a:schemeClr val="accent1">
                    <a:lumMod val="75000"/>
                  </a:schemeClr>
                </a:solidFill>
              </a:rPr>
              <a:t>www.revolution.hu</a:t>
            </a: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690001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998800" y="295200"/>
            <a:ext cx="5878286" cy="416772"/>
          </a:xfrm>
          <a:effectLst>
            <a:outerShdw blurRad="50800" dist="76200" dir="2700000" algn="tl" rotWithShape="0">
              <a:prstClr val="black">
                <a:alpha val="32000"/>
              </a:prstClr>
            </a:outerShdw>
          </a:effectLst>
        </p:spPr>
        <p:txBody>
          <a:bodyPr/>
          <a:lstStyle/>
          <a:p>
            <a:r>
              <a:rPr lang="hu-HU" sz="2000" dirty="0" smtClean="0">
                <a:solidFill>
                  <a:schemeClr val="accent1">
                    <a:lumMod val="75000"/>
                  </a:schemeClr>
                </a:solidFill>
              </a:rPr>
              <a:t>Értékesítés folyamata, bizonylatai</a:t>
            </a:r>
            <a:endParaRPr lang="hu-HU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4" name="Tartalom hely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72765250"/>
              </p:ext>
            </p:extLst>
          </p:nvPr>
        </p:nvGraphicFramePr>
        <p:xfrm>
          <a:off x="457199" y="1065475"/>
          <a:ext cx="8291265" cy="28675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5" name="Szövegdoboz 4"/>
          <p:cNvSpPr txBox="1"/>
          <p:nvPr/>
        </p:nvSpPr>
        <p:spPr>
          <a:xfrm>
            <a:off x="1043608" y="3645024"/>
            <a:ext cx="79208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800" dirty="0">
                <a:solidFill>
                  <a:schemeClr val="accent1">
                    <a:lumMod val="75000"/>
                  </a:schemeClr>
                </a:solidFill>
                <a:latin typeface="Open Sans Light" pitchFamily="34" charset="0"/>
                <a:ea typeface="Open Sans Light" pitchFamily="34" charset="0"/>
                <a:cs typeface="Open Sans Light" pitchFamily="34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91709035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998800" y="295200"/>
            <a:ext cx="5878286" cy="416772"/>
          </a:xfrm>
          <a:effectLst>
            <a:outerShdw blurRad="50800" dist="76200" dir="2700000" algn="tl" rotWithShape="0">
              <a:prstClr val="black">
                <a:alpha val="32000"/>
              </a:prstClr>
            </a:outerShdw>
          </a:effectLst>
        </p:spPr>
        <p:txBody>
          <a:bodyPr/>
          <a:lstStyle/>
          <a:p>
            <a:r>
              <a:rPr lang="hu-HU" sz="2000" dirty="0" smtClean="0">
                <a:solidFill>
                  <a:schemeClr val="accent1">
                    <a:lumMod val="75000"/>
                  </a:schemeClr>
                </a:solidFill>
              </a:rPr>
              <a:t>Mozgásrendszer paraméterezése</a:t>
            </a:r>
            <a:endParaRPr lang="hu-HU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Tartalom helye 2"/>
          <p:cNvSpPr>
            <a:spLocks noGrp="1"/>
          </p:cNvSpPr>
          <p:nvPr>
            <p:ph idx="1"/>
          </p:nvPr>
        </p:nvSpPr>
        <p:spPr>
          <a:xfrm>
            <a:off x="457199" y="1065475"/>
            <a:ext cx="8424041" cy="5188181"/>
          </a:xfrm>
          <a:effectLst/>
        </p:spPr>
        <p:txBody>
          <a:bodyPr vert="horz" lIns="91440" tIns="45720" rIns="91440" bIns="45720" rtlCol="0">
            <a:norm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endParaRPr lang="hu-HU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hu-HU" sz="2400" dirty="0" smtClean="0">
                <a:solidFill>
                  <a:schemeClr val="accent1">
                    <a:lumMod val="75000"/>
                  </a:schemeClr>
                </a:solidFill>
              </a:rPr>
              <a:t>A </a:t>
            </a:r>
            <a:r>
              <a:rPr lang="hu-HU" sz="2400" dirty="0">
                <a:solidFill>
                  <a:schemeClr val="accent1">
                    <a:lumMod val="75000"/>
                  </a:schemeClr>
                </a:solidFill>
              </a:rPr>
              <a:t>bizonylatok tartalmi elemei és formai megjelenése nem programkódba égetett, hanem azt komplex háttér paraméterezés vezérli</a:t>
            </a:r>
          </a:p>
          <a:p>
            <a:pPr algn="just"/>
            <a:endParaRPr lang="hu-HU" sz="2400" dirty="0">
              <a:solidFill>
                <a:schemeClr val="accent1">
                  <a:lumMod val="75000"/>
                </a:schemeClr>
              </a:solidFill>
            </a:endParaRPr>
          </a:p>
          <a:p>
            <a:pPr marL="1200150" lvl="1" indent="-457200" algn="just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Bizonylatolási képernyő működése</a:t>
            </a:r>
          </a:p>
          <a:p>
            <a:pPr marL="1200150" lvl="1" indent="-457200" algn="just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Átvezetések vezérlése</a:t>
            </a:r>
          </a:p>
          <a:p>
            <a:pPr marL="1200150" lvl="1" indent="-457200" algn="just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Bizonylat sorszáma</a:t>
            </a:r>
          </a:p>
          <a:p>
            <a:pPr marL="1200150" lvl="1" indent="-457200" algn="just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Bizonylat nyomtatási képei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401048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998800" y="295200"/>
            <a:ext cx="5878286" cy="416772"/>
          </a:xfrm>
          <a:effectLst>
            <a:outerShdw blurRad="50800" dist="76200" dir="2700000" algn="tl" rotWithShape="0">
              <a:prstClr val="black">
                <a:alpha val="32000"/>
              </a:prstClr>
            </a:outerShdw>
          </a:effectLst>
        </p:spPr>
        <p:txBody>
          <a:bodyPr/>
          <a:lstStyle/>
          <a:p>
            <a:r>
              <a:rPr lang="hu-HU" sz="2000" dirty="0" smtClean="0">
                <a:solidFill>
                  <a:schemeClr val="accent1">
                    <a:lumMod val="75000"/>
                  </a:schemeClr>
                </a:solidFill>
              </a:rPr>
              <a:t>Státusz</a:t>
            </a:r>
            <a:endParaRPr lang="hu-HU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Tartalom helye 2"/>
          <p:cNvSpPr>
            <a:spLocks noGrp="1"/>
          </p:cNvSpPr>
          <p:nvPr>
            <p:ph idx="1"/>
          </p:nvPr>
        </p:nvSpPr>
        <p:spPr>
          <a:xfrm>
            <a:off x="457199" y="1065475"/>
            <a:ext cx="8424041" cy="5188181"/>
          </a:xfrm>
          <a:effectLst/>
        </p:spPr>
        <p:txBody>
          <a:bodyPr vert="horz" lIns="91440" tIns="45720" rIns="91440" bIns="45720" rtlCol="0">
            <a:norm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endParaRPr lang="hu-HU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hu-HU" sz="2400" dirty="0">
                <a:solidFill>
                  <a:schemeClr val="accent1">
                    <a:lumMod val="75000"/>
                  </a:schemeClr>
                </a:solidFill>
              </a:rPr>
              <a:t>Cél: átvezethetőség irányítása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hu-HU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hu-HU" sz="2400" dirty="0" smtClean="0">
                <a:solidFill>
                  <a:schemeClr val="accent1">
                    <a:lumMod val="75000"/>
                  </a:schemeClr>
                </a:solidFill>
              </a:rPr>
              <a:t>Vevői és szállítói ajánlat / rendelés esetén használjuk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hu-HU" sz="2400" dirty="0" smtClean="0">
                <a:solidFill>
                  <a:schemeClr val="accent1">
                    <a:lumMod val="75000"/>
                  </a:schemeClr>
                </a:solidFill>
              </a:rPr>
              <a:t>3 alapértelmezett státusz</a:t>
            </a:r>
          </a:p>
          <a:p>
            <a:pPr marL="1200150" lvl="1" indent="-457200" algn="just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Rögzítés alatti</a:t>
            </a:r>
          </a:p>
          <a:p>
            <a:pPr marL="1200150" lvl="1" indent="-457200" algn="just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Könyvelt</a:t>
            </a:r>
          </a:p>
          <a:p>
            <a:pPr marL="1200150" lvl="1" indent="-457200" algn="just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Kivezetett</a:t>
            </a:r>
          </a:p>
          <a:p>
            <a:pPr marL="1200150" lvl="1" indent="-457200" algn="just">
              <a:buFont typeface="Arial" panose="020B0604020202020204" pitchFamily="34" charset="0"/>
              <a:buChar char="•"/>
            </a:pP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Státuszok további bontása személyre szabható</a:t>
            </a:r>
          </a:p>
          <a:p>
            <a:pPr lvl="1" indent="0" algn="just">
              <a:buNone/>
            </a:pPr>
            <a:endParaRPr lang="hu-H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56308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998800" y="295200"/>
            <a:ext cx="5878286" cy="416772"/>
          </a:xfrm>
          <a:effectLst>
            <a:outerShdw blurRad="50800" dist="76200" dir="2700000" algn="tl" rotWithShape="0">
              <a:prstClr val="black">
                <a:alpha val="32000"/>
              </a:prstClr>
            </a:outerShdw>
          </a:effectLst>
        </p:spPr>
        <p:txBody>
          <a:bodyPr/>
          <a:lstStyle/>
          <a:p>
            <a:r>
              <a:rPr lang="hu-HU" sz="2000" dirty="0" smtClean="0">
                <a:solidFill>
                  <a:schemeClr val="accent1">
                    <a:lumMod val="75000"/>
                  </a:schemeClr>
                </a:solidFill>
              </a:rPr>
              <a:t>Foglalás</a:t>
            </a:r>
            <a:endParaRPr lang="hu-HU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effectLst/>
        </p:spPr>
        <p:txBody>
          <a:bodyPr vert="horz" lIns="91440" tIns="45720" rIns="91440" bIns="45720" rtlCol="0">
            <a:normAutofit/>
          </a:bodyPr>
          <a:lstStyle/>
          <a:p>
            <a:r>
              <a:rPr lang="hu-HU" b="1" dirty="0" smtClean="0">
                <a:solidFill>
                  <a:schemeClr val="accent1">
                    <a:lumMod val="75000"/>
                  </a:schemeClr>
                </a:solidFill>
              </a:rPr>
              <a:t>Foglalás</a:t>
            </a:r>
            <a:endParaRPr lang="hu-HU" b="1" dirty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Nem számviteli bizonylat</a:t>
            </a: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Szabad </a:t>
            </a:r>
            <a:b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foglalás</a:t>
            </a:r>
          </a:p>
          <a:p>
            <a:endParaRPr lang="hu-HU" dirty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67931" y="2170402"/>
            <a:ext cx="5517029" cy="410445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96691998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998800" y="295200"/>
            <a:ext cx="5878286" cy="416772"/>
          </a:xfrm>
          <a:effectLst>
            <a:outerShdw blurRad="50800" dist="76200" dir="2700000" algn="tl" rotWithShape="0">
              <a:prstClr val="black">
                <a:alpha val="32000"/>
              </a:prstClr>
            </a:outerShdw>
          </a:effectLst>
        </p:spPr>
        <p:txBody>
          <a:bodyPr/>
          <a:lstStyle/>
          <a:p>
            <a:r>
              <a:rPr lang="hu-HU" sz="2000" dirty="0" smtClean="0">
                <a:solidFill>
                  <a:schemeClr val="accent1">
                    <a:lumMod val="75000"/>
                  </a:schemeClr>
                </a:solidFill>
              </a:rPr>
              <a:t>Foglalás rendeléskor</a:t>
            </a:r>
            <a:endParaRPr lang="hu-HU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Tartalom helye 2"/>
          <p:cNvSpPr>
            <a:spLocks noGrp="1"/>
          </p:cNvSpPr>
          <p:nvPr>
            <p:ph idx="1"/>
          </p:nvPr>
        </p:nvSpPr>
        <p:spPr>
          <a:xfrm>
            <a:off x="457199" y="1065475"/>
            <a:ext cx="8424041" cy="5188181"/>
          </a:xfrm>
          <a:effectLst/>
        </p:spPr>
        <p:txBody>
          <a:bodyPr vert="horz" lIns="91440" tIns="45720" rIns="91440" bIns="45720" rtlCol="0">
            <a:normAutofit/>
          </a:bodyPr>
          <a:lstStyle/>
          <a:p>
            <a:r>
              <a:rPr lang="hu-HU" b="1" dirty="0" smtClean="0">
                <a:solidFill>
                  <a:schemeClr val="accent1">
                    <a:lumMod val="75000"/>
                  </a:schemeClr>
                </a:solidFill>
              </a:rPr>
              <a:t>Foglalás</a:t>
            </a:r>
            <a:endParaRPr lang="hu-HU" b="1" dirty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Rendeléskor a lehetőségek: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Nincs foglalás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Foglalás a készlet erejéig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Kötelezően az egész mennyiség foglalása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hu-HU" dirty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6" name="Kép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3689670"/>
            <a:ext cx="6033282" cy="201622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63204091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998800" y="295200"/>
            <a:ext cx="5878286" cy="416772"/>
          </a:xfrm>
          <a:effectLst>
            <a:outerShdw blurRad="50800" dist="76200" dir="2700000" algn="tl" rotWithShape="0">
              <a:prstClr val="black">
                <a:alpha val="32000"/>
              </a:prstClr>
            </a:outerShdw>
          </a:effectLst>
        </p:spPr>
        <p:txBody>
          <a:bodyPr/>
          <a:lstStyle/>
          <a:p>
            <a:r>
              <a:rPr lang="hu-HU" sz="2000" dirty="0" smtClean="0">
                <a:solidFill>
                  <a:schemeClr val="accent1">
                    <a:lumMod val="75000"/>
                  </a:schemeClr>
                </a:solidFill>
              </a:rPr>
              <a:t>Foglalt készletek</a:t>
            </a:r>
            <a:endParaRPr lang="hu-HU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effectLst/>
        </p:spPr>
        <p:txBody>
          <a:bodyPr vert="horz" lIns="91440" tIns="45720" rIns="91440" bIns="45720" rtlCol="0">
            <a:normAutofit/>
          </a:bodyPr>
          <a:lstStyle/>
          <a:p>
            <a:endParaRPr lang="hu-HU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hu-H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Foglalt készletek nyilvántartási modellje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Foglalás feloldási logika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Mi történik, ha nem a lefoglaltat szeretné elvinni a vevő?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549738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998800" y="295200"/>
            <a:ext cx="5878286" cy="416772"/>
          </a:xfrm>
          <a:effectLst>
            <a:outerShdw blurRad="50800" dist="76200" dir="2700000" algn="tl" rotWithShape="0">
              <a:prstClr val="black">
                <a:alpha val="32000"/>
              </a:prstClr>
            </a:outerShdw>
          </a:effectLst>
        </p:spPr>
        <p:txBody>
          <a:bodyPr/>
          <a:lstStyle/>
          <a:p>
            <a:r>
              <a:rPr lang="hu-HU" sz="2000" dirty="0" smtClean="0">
                <a:solidFill>
                  <a:schemeClr val="accent1">
                    <a:lumMod val="75000"/>
                  </a:schemeClr>
                </a:solidFill>
              </a:rPr>
              <a:t>Árak, kedvezmények</a:t>
            </a:r>
            <a:endParaRPr lang="hu-HU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effectLst/>
        </p:spPr>
        <p:txBody>
          <a:bodyPr vert="horz" lIns="91440" tIns="45720" rIns="91440" bIns="45720" rtlCol="0"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A már megismert ár- és kedvezményrendszer szabályozza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Értékesítéskor adható %-os, vagy fix összegű kedvezmény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A kedvezmények blokkolhatók</a:t>
            </a: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486" y="3933056"/>
            <a:ext cx="8604448" cy="92793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74625877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998800" y="295200"/>
            <a:ext cx="5878286" cy="416772"/>
          </a:xfrm>
          <a:effectLst>
            <a:outerShdw blurRad="50800" dist="76200" dir="2700000" algn="tl" rotWithShape="0">
              <a:prstClr val="black">
                <a:alpha val="32000"/>
              </a:prstClr>
            </a:outerShdw>
          </a:effectLst>
        </p:spPr>
        <p:txBody>
          <a:bodyPr/>
          <a:lstStyle/>
          <a:p>
            <a:r>
              <a:rPr lang="hu-HU" sz="2000" dirty="0" smtClean="0">
                <a:solidFill>
                  <a:schemeClr val="accent1">
                    <a:lumMod val="75000"/>
                  </a:schemeClr>
                </a:solidFill>
              </a:rPr>
              <a:t>Konkrét értékesítési folyamat</a:t>
            </a:r>
            <a:endParaRPr lang="hu-HU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effectLst/>
        </p:spPr>
        <p:txBody>
          <a:bodyPr vert="horz" lIns="91440" tIns="45720" rIns="91440" bIns="45720" rtlCol="0">
            <a:normAutofit lnSpcReduction="100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>
                <a:solidFill>
                  <a:schemeClr val="accent1">
                    <a:lumMod val="75000"/>
                  </a:schemeClr>
                </a:solidFill>
              </a:rPr>
              <a:t>1 új 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vevő</a:t>
            </a: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>
                <a:solidFill>
                  <a:schemeClr val="accent1">
                    <a:lumMod val="75000"/>
                  </a:schemeClr>
                </a:solidFill>
              </a:rPr>
              <a:t>1 új 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cikk </a:t>
            </a:r>
            <a:r>
              <a:rPr lang="hu-HU" dirty="0">
                <a:solidFill>
                  <a:schemeClr val="accent1">
                    <a:lumMod val="75000"/>
                  </a:schemeClr>
                </a:solidFill>
              </a:rPr>
              <a:t>(termék)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>
                <a:solidFill>
                  <a:schemeClr val="accent1">
                    <a:lumMod val="75000"/>
                  </a:schemeClr>
                </a:solidFill>
              </a:rPr>
              <a:t>1 új ömlesztett raktár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>
                <a:solidFill>
                  <a:schemeClr val="accent1">
                    <a:lumMod val="75000"/>
                  </a:schemeClr>
                </a:solidFill>
              </a:rPr>
              <a:t>Árazás a 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cikkhez</a:t>
            </a:r>
          </a:p>
          <a:p>
            <a:endParaRPr lang="hu-HU" dirty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Vevői </a:t>
            </a:r>
            <a:r>
              <a:rPr lang="hu-HU" dirty="0">
                <a:solidFill>
                  <a:schemeClr val="accent1">
                    <a:lumMod val="75000"/>
                  </a:schemeClr>
                </a:solidFill>
              </a:rPr>
              <a:t>ajánlat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Vevői rendelés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 átvezetés az ajánlatból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hu-HU" dirty="0">
                <a:solidFill>
                  <a:schemeClr val="accent1">
                    <a:lumMod val="75000"/>
                  </a:schemeClr>
                </a:solidFill>
              </a:rPr>
              <a:t>+ 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manuálisan egy tétel hozzáadása</a:t>
            </a: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Vevői </a:t>
            </a:r>
            <a:r>
              <a:rPr lang="hu-HU" dirty="0">
                <a:solidFill>
                  <a:schemeClr val="accent1">
                    <a:lumMod val="75000"/>
                  </a:schemeClr>
                </a:solidFill>
              </a:rPr>
              <a:t>szállítólevél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Vevői </a:t>
            </a:r>
            <a:r>
              <a:rPr lang="hu-HU" dirty="0">
                <a:solidFill>
                  <a:schemeClr val="accent1">
                    <a:lumMod val="75000"/>
                  </a:schemeClr>
                </a:solidFill>
              </a:rPr>
              <a:t>számla</a:t>
            </a:r>
          </a:p>
          <a:p>
            <a:endParaRPr lang="hu-H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hu-H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140581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volO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1930</TotalTime>
  <Words>179</Words>
  <Application>Microsoft Office PowerPoint</Application>
  <PresentationFormat>Diavetítés a képernyőre (4:3 oldalarány)</PresentationFormat>
  <Paragraphs>74</Paragraphs>
  <Slides>9</Slides>
  <Notes>1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9</vt:i4>
      </vt:variant>
    </vt:vector>
  </HeadingPairs>
  <TitlesOfParts>
    <vt:vector size="14" baseType="lpstr">
      <vt:lpstr>Arial</vt:lpstr>
      <vt:lpstr>Calibri</vt:lpstr>
      <vt:lpstr>Open Sans Light</vt:lpstr>
      <vt:lpstr>Wingdings</vt:lpstr>
      <vt:lpstr>RevolOE</vt:lpstr>
      <vt:lpstr>KKV esettanulmány 4. előadás:  az értékesítés folyamata</vt:lpstr>
      <vt:lpstr>Értékesítés folyamata, bizonylatai</vt:lpstr>
      <vt:lpstr>Mozgásrendszer paraméterezése</vt:lpstr>
      <vt:lpstr>Státusz</vt:lpstr>
      <vt:lpstr>Foglalás</vt:lpstr>
      <vt:lpstr>Foglalás rendeléskor</vt:lpstr>
      <vt:lpstr>Foglalt készletek</vt:lpstr>
      <vt:lpstr>Árak, kedvezmények</vt:lpstr>
      <vt:lpstr>Konkrét értékesítési folyamat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KKV esettanulmány</dc:title>
  <dc:creator>Barna Dániel</dc:creator>
  <cp:lastModifiedBy>Király Balázs</cp:lastModifiedBy>
  <cp:revision>123</cp:revision>
  <dcterms:created xsi:type="dcterms:W3CDTF">2015-02-08T10:52:03Z</dcterms:created>
  <dcterms:modified xsi:type="dcterms:W3CDTF">2015-03-04T16:58:13Z</dcterms:modified>
</cp:coreProperties>
</file>