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5" r:id="rId3"/>
    <p:sldId id="257" r:id="rId4"/>
    <p:sldId id="258" r:id="rId5"/>
    <p:sldId id="259" r:id="rId6"/>
    <p:sldId id="260" r:id="rId7"/>
    <p:sldId id="270" r:id="rId8"/>
    <p:sldId id="271" r:id="rId9"/>
    <p:sldId id="261" r:id="rId10"/>
    <p:sldId id="268" r:id="rId11"/>
    <p:sldId id="269" r:id="rId12"/>
    <p:sldId id="262" r:id="rId13"/>
    <p:sldId id="267" r:id="rId14"/>
    <p:sldId id="274" r:id="rId15"/>
    <p:sldId id="264" r:id="rId16"/>
    <p:sldId id="265" r:id="rId17"/>
    <p:sldId id="273" r:id="rId18"/>
    <p:sldId id="266" r:id="rId19"/>
    <p:sldId id="276" r:id="rId2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87" d="100"/>
          <a:sy n="87" d="100"/>
        </p:scale>
        <p:origin x="11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99526A-E40B-43BF-855B-171023216134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7F0E1D4-94CC-4BD3-8C3E-37113E0AD965}">
      <dgm:prSet/>
      <dgm:spPr/>
      <dgm:t>
        <a:bodyPr/>
        <a:lstStyle/>
        <a:p>
          <a:pPr algn="ctr" rtl="0"/>
          <a:r>
            <a:rPr lang="hu-HU" b="1" dirty="0" smtClean="0"/>
            <a:t>Egységár</a:t>
          </a:r>
          <a:r>
            <a:rPr lang="hu-HU" b="0" dirty="0" smtClean="0"/>
            <a:t> </a:t>
          </a:r>
          <a:br>
            <a:rPr lang="hu-HU" b="0" dirty="0" smtClean="0"/>
          </a:br>
          <a:r>
            <a:rPr lang="hu-HU" b="0" dirty="0" smtClean="0"/>
            <a:t>(ezt vezérli az árazási rendszer)</a:t>
          </a:r>
          <a:endParaRPr lang="hu-HU" dirty="0"/>
        </a:p>
      </dgm:t>
    </dgm:pt>
    <dgm:pt modelId="{70DEEEB3-52E1-4673-8ABC-45359BCCBEDC}" type="parTrans" cxnId="{84F0B65A-6123-4D78-88EB-A5B7CBC93A46}">
      <dgm:prSet/>
      <dgm:spPr/>
      <dgm:t>
        <a:bodyPr/>
        <a:lstStyle/>
        <a:p>
          <a:endParaRPr lang="hu-HU"/>
        </a:p>
      </dgm:t>
    </dgm:pt>
    <dgm:pt modelId="{7E416EA7-1EC0-4618-9E57-562FBBB4E2CF}" type="sibTrans" cxnId="{84F0B65A-6123-4D78-88EB-A5B7CBC93A46}">
      <dgm:prSet/>
      <dgm:spPr/>
      <dgm:t>
        <a:bodyPr/>
        <a:lstStyle/>
        <a:p>
          <a:endParaRPr lang="hu-HU"/>
        </a:p>
      </dgm:t>
    </dgm:pt>
    <dgm:pt modelId="{B18351C2-7AB2-4FFC-A281-9436EB1C96F1}" type="pres">
      <dgm:prSet presAssocID="{CA99526A-E40B-43BF-855B-17102321613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76CF2D31-A79D-4DC0-B5D3-7581A93A77BD}" type="pres">
      <dgm:prSet presAssocID="{77F0E1D4-94CC-4BD3-8C3E-37113E0AD965}" presName="parentText" presStyleLbl="node1" presStyleIdx="0" presStyleCnt="1" custScaleY="96987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4F0B65A-6123-4D78-88EB-A5B7CBC93A46}" srcId="{CA99526A-E40B-43BF-855B-171023216134}" destId="{77F0E1D4-94CC-4BD3-8C3E-37113E0AD965}" srcOrd="0" destOrd="0" parTransId="{70DEEEB3-52E1-4673-8ABC-45359BCCBEDC}" sibTransId="{7E416EA7-1EC0-4618-9E57-562FBBB4E2CF}"/>
    <dgm:cxn modelId="{D3299D5B-3D19-4734-A0E1-503E494EDD28}" type="presOf" srcId="{CA99526A-E40B-43BF-855B-171023216134}" destId="{B18351C2-7AB2-4FFC-A281-9436EB1C96F1}" srcOrd="0" destOrd="0" presId="urn:microsoft.com/office/officeart/2005/8/layout/vList2"/>
    <dgm:cxn modelId="{F6D2CA5C-A648-4AAB-99AF-B84593ECC07A}" type="presOf" srcId="{77F0E1D4-94CC-4BD3-8C3E-37113E0AD965}" destId="{76CF2D31-A79D-4DC0-B5D3-7581A93A77BD}" srcOrd="0" destOrd="0" presId="urn:microsoft.com/office/officeart/2005/8/layout/vList2"/>
    <dgm:cxn modelId="{A00F5FA1-AD69-4581-9B0D-23780B1A4EBB}" type="presParOf" srcId="{B18351C2-7AB2-4FFC-A281-9436EB1C96F1}" destId="{76CF2D31-A79D-4DC0-B5D3-7581A93A77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01CEC9-6298-4555-9908-BEA61AA6840D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88830A8-E36B-435D-AA41-AED8C2BBB1A3}">
      <dgm:prSet custT="1"/>
      <dgm:spPr/>
      <dgm:t>
        <a:bodyPr/>
        <a:lstStyle/>
        <a:p>
          <a:pPr algn="ctr" rtl="0"/>
          <a:r>
            <a:rPr lang="hu-HU" sz="2700" b="1" dirty="0" smtClean="0"/>
            <a:t>Kedvezmény </a:t>
          </a:r>
          <a:r>
            <a:rPr lang="hu-HU" sz="2300" dirty="0" smtClean="0"/>
            <a:t/>
          </a:r>
          <a:br>
            <a:rPr lang="hu-HU" sz="2300" dirty="0" smtClean="0"/>
          </a:br>
          <a:r>
            <a:rPr lang="hu-HU" sz="2300" dirty="0" smtClean="0"/>
            <a:t>(ezt vezérli a kedvezményadási rendszer)</a:t>
          </a:r>
          <a:endParaRPr lang="hu-HU" sz="2300" dirty="0"/>
        </a:p>
      </dgm:t>
    </dgm:pt>
    <dgm:pt modelId="{ACDA51B1-3A1A-471B-A369-728BC6111A0D}" type="parTrans" cxnId="{1B1C66F0-10A1-46F5-A10D-6884F1AA4462}">
      <dgm:prSet/>
      <dgm:spPr/>
      <dgm:t>
        <a:bodyPr/>
        <a:lstStyle/>
        <a:p>
          <a:endParaRPr lang="hu-HU"/>
        </a:p>
      </dgm:t>
    </dgm:pt>
    <dgm:pt modelId="{2437F2A1-2275-4B6D-9E2A-1F6F886FED19}" type="sibTrans" cxnId="{1B1C66F0-10A1-46F5-A10D-6884F1AA4462}">
      <dgm:prSet/>
      <dgm:spPr/>
      <dgm:t>
        <a:bodyPr/>
        <a:lstStyle/>
        <a:p>
          <a:endParaRPr lang="hu-HU"/>
        </a:p>
      </dgm:t>
    </dgm:pt>
    <dgm:pt modelId="{4FED1910-8B94-4186-A0D9-0BD0261908EF}" type="pres">
      <dgm:prSet presAssocID="{8F01CEC9-6298-4555-9908-BEA61AA6840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FB70322E-1350-42DF-A095-35439850FB8D}" type="pres">
      <dgm:prSet presAssocID="{288830A8-E36B-435D-AA41-AED8C2BBB1A3}" presName="parentText" presStyleLbl="node1" presStyleIdx="0" presStyleCnt="1" custScaleX="91061" custScaleY="96987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1B1C66F0-10A1-46F5-A10D-6884F1AA4462}" srcId="{8F01CEC9-6298-4555-9908-BEA61AA6840D}" destId="{288830A8-E36B-435D-AA41-AED8C2BBB1A3}" srcOrd="0" destOrd="0" parTransId="{ACDA51B1-3A1A-471B-A369-728BC6111A0D}" sibTransId="{2437F2A1-2275-4B6D-9E2A-1F6F886FED19}"/>
    <dgm:cxn modelId="{8EDCEF3F-B745-4F4A-ACDD-966FFD3A09A9}" type="presOf" srcId="{288830A8-E36B-435D-AA41-AED8C2BBB1A3}" destId="{FB70322E-1350-42DF-A095-35439850FB8D}" srcOrd="0" destOrd="0" presId="urn:microsoft.com/office/officeart/2005/8/layout/vList2"/>
    <dgm:cxn modelId="{21B52086-537A-4FCA-89F5-437FF20BA792}" type="presOf" srcId="{8F01CEC9-6298-4555-9908-BEA61AA6840D}" destId="{4FED1910-8B94-4186-A0D9-0BD0261908EF}" srcOrd="0" destOrd="0" presId="urn:microsoft.com/office/officeart/2005/8/layout/vList2"/>
    <dgm:cxn modelId="{FBF2203D-3CFC-4EAB-9BE0-11DE9B66A82A}" type="presParOf" srcId="{4FED1910-8B94-4186-A0D9-0BD0261908EF}" destId="{FB70322E-1350-42DF-A095-35439850FB8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FDBC46-180B-4084-83A3-B1FF73490B65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AFC78B18-F012-44BE-A3CE-5B7157F5BB1E}">
      <dgm:prSet/>
      <dgm:spPr/>
      <dgm:t>
        <a:bodyPr/>
        <a:lstStyle/>
        <a:p>
          <a:pPr algn="ctr" rtl="0"/>
          <a:r>
            <a:rPr lang="hu-HU" b="1" dirty="0" smtClean="0"/>
            <a:t>Kedvezményes egységár</a:t>
          </a:r>
          <a:br>
            <a:rPr lang="hu-HU" b="1" dirty="0" smtClean="0"/>
          </a:br>
          <a:r>
            <a:rPr lang="hu-HU" dirty="0" smtClean="0"/>
            <a:t>(</a:t>
          </a:r>
          <a:r>
            <a:rPr lang="hu-HU" dirty="0" err="1" smtClean="0"/>
            <a:t>Egységár</a:t>
          </a:r>
          <a:r>
            <a:rPr lang="hu-HU" dirty="0" smtClean="0"/>
            <a:t> + kedvezmény)</a:t>
          </a:r>
          <a:endParaRPr lang="hu-HU" dirty="0"/>
        </a:p>
      </dgm:t>
    </dgm:pt>
    <dgm:pt modelId="{A448E868-3C70-4FC2-9B1F-B5E9F96DCD5F}" type="parTrans" cxnId="{D685925D-601E-4697-B13B-64E31DD52B6B}">
      <dgm:prSet/>
      <dgm:spPr/>
      <dgm:t>
        <a:bodyPr/>
        <a:lstStyle/>
        <a:p>
          <a:endParaRPr lang="hu-HU"/>
        </a:p>
      </dgm:t>
    </dgm:pt>
    <dgm:pt modelId="{7327B24F-0547-497C-8906-64D230D863C0}" type="sibTrans" cxnId="{D685925D-601E-4697-B13B-64E31DD52B6B}">
      <dgm:prSet/>
      <dgm:spPr/>
      <dgm:t>
        <a:bodyPr/>
        <a:lstStyle/>
        <a:p>
          <a:endParaRPr lang="hu-HU"/>
        </a:p>
      </dgm:t>
    </dgm:pt>
    <dgm:pt modelId="{7BF918B3-B08D-449E-96DF-740EE6AE9D8E}" type="pres">
      <dgm:prSet presAssocID="{69FDBC46-180B-4084-83A3-B1FF73490B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61809E0-74EA-4E93-AE88-178B3C551F28}" type="pres">
      <dgm:prSet presAssocID="{AFC78B18-F012-44BE-A3CE-5B7157F5BB1E}" presName="parentText" presStyleLbl="node1" presStyleIdx="0" presStyleCnt="1" custLinFactNeighborX="4725" custLinFactNeighborY="-28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7968F71-E898-4C7E-8403-A69F157E6E3D}" type="presOf" srcId="{69FDBC46-180B-4084-83A3-B1FF73490B65}" destId="{7BF918B3-B08D-449E-96DF-740EE6AE9D8E}" srcOrd="0" destOrd="0" presId="urn:microsoft.com/office/officeart/2005/8/layout/vList2"/>
    <dgm:cxn modelId="{FC5B21F0-F626-4355-9D2E-E69A59D808D0}" type="presOf" srcId="{AFC78B18-F012-44BE-A3CE-5B7157F5BB1E}" destId="{561809E0-74EA-4E93-AE88-178B3C551F28}" srcOrd="0" destOrd="0" presId="urn:microsoft.com/office/officeart/2005/8/layout/vList2"/>
    <dgm:cxn modelId="{D685925D-601E-4697-B13B-64E31DD52B6B}" srcId="{69FDBC46-180B-4084-83A3-B1FF73490B65}" destId="{AFC78B18-F012-44BE-A3CE-5B7157F5BB1E}" srcOrd="0" destOrd="0" parTransId="{A448E868-3C70-4FC2-9B1F-B5E9F96DCD5F}" sibTransId="{7327B24F-0547-497C-8906-64D230D863C0}"/>
    <dgm:cxn modelId="{927CA04D-ED2F-411F-9ACF-6556687BEDBB}" type="presParOf" srcId="{7BF918B3-B08D-449E-96DF-740EE6AE9D8E}" destId="{561809E0-74EA-4E93-AE88-178B3C551F2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4CDB3B-31A2-4916-858A-CB282A6F213A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9A5E2A4-839D-4E2A-A896-893CB6402063}">
      <dgm:prSet custT="1"/>
      <dgm:spPr/>
      <dgm:t>
        <a:bodyPr/>
        <a:lstStyle/>
        <a:p>
          <a:pPr algn="ctr" rtl="0"/>
          <a:r>
            <a:rPr lang="hu-HU" sz="2700" b="1" dirty="0" smtClean="0"/>
            <a:t>Eladási ár (sor összeg)</a:t>
          </a:r>
          <a:r>
            <a:rPr lang="hu-HU" sz="1800" b="1" dirty="0" smtClean="0"/>
            <a:t/>
          </a:r>
          <a:br>
            <a:rPr lang="hu-HU" sz="1800" b="1" dirty="0" smtClean="0"/>
          </a:br>
          <a:r>
            <a:rPr lang="hu-HU" sz="1800" dirty="0" smtClean="0"/>
            <a:t>kedvezményes egységár * mennyiség</a:t>
          </a:r>
          <a:endParaRPr lang="hu-HU" sz="1800" dirty="0"/>
        </a:p>
      </dgm:t>
    </dgm:pt>
    <dgm:pt modelId="{C10A8D86-0761-461D-8D4A-8387F709F880}" type="parTrans" cxnId="{311C2300-12E1-4DB1-843C-DCF9C9941C29}">
      <dgm:prSet/>
      <dgm:spPr/>
      <dgm:t>
        <a:bodyPr/>
        <a:lstStyle/>
        <a:p>
          <a:endParaRPr lang="hu-HU"/>
        </a:p>
      </dgm:t>
    </dgm:pt>
    <dgm:pt modelId="{91D1C51F-B150-47BA-975F-7CAE4665B016}" type="sibTrans" cxnId="{311C2300-12E1-4DB1-843C-DCF9C9941C29}">
      <dgm:prSet/>
      <dgm:spPr/>
      <dgm:t>
        <a:bodyPr/>
        <a:lstStyle/>
        <a:p>
          <a:endParaRPr lang="hu-HU"/>
        </a:p>
      </dgm:t>
    </dgm:pt>
    <dgm:pt modelId="{258F4E8F-2E14-428D-A722-9C7D3FB4ED79}" type="pres">
      <dgm:prSet presAssocID="{A94CDB3B-31A2-4916-858A-CB282A6F21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8C0DFF0-4F7A-4008-9DC6-8257BABD91A2}" type="pres">
      <dgm:prSet presAssocID="{B9A5E2A4-839D-4E2A-A896-893CB640206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11C2300-12E1-4DB1-843C-DCF9C9941C29}" srcId="{A94CDB3B-31A2-4916-858A-CB282A6F213A}" destId="{B9A5E2A4-839D-4E2A-A896-893CB6402063}" srcOrd="0" destOrd="0" parTransId="{C10A8D86-0761-461D-8D4A-8387F709F880}" sibTransId="{91D1C51F-B150-47BA-975F-7CAE4665B016}"/>
    <dgm:cxn modelId="{0A954506-52F2-44D0-A3F9-CA9244E0ED52}" type="presOf" srcId="{A94CDB3B-31A2-4916-858A-CB282A6F213A}" destId="{258F4E8F-2E14-428D-A722-9C7D3FB4ED79}" srcOrd="0" destOrd="0" presId="urn:microsoft.com/office/officeart/2005/8/layout/vList2"/>
    <dgm:cxn modelId="{2A260F4E-74F1-421F-9DDF-3B0E0DF37055}" type="presOf" srcId="{B9A5E2A4-839D-4E2A-A896-893CB6402063}" destId="{D8C0DFF0-4F7A-4008-9DC6-8257BABD91A2}" srcOrd="0" destOrd="0" presId="urn:microsoft.com/office/officeart/2005/8/layout/vList2"/>
    <dgm:cxn modelId="{38B742F0-8170-4629-A083-3AE0DD534C0B}" type="presParOf" srcId="{258F4E8F-2E14-428D-A722-9C7D3FB4ED79}" destId="{D8C0DFF0-4F7A-4008-9DC6-8257BABD91A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F2D31-A79D-4DC0-B5D3-7581A93A77BD}">
      <dsp:nvSpPr>
        <dsp:cNvPr id="0" name=""/>
        <dsp:cNvSpPr/>
      </dsp:nvSpPr>
      <dsp:spPr>
        <a:xfrm>
          <a:off x="0" y="1841"/>
          <a:ext cx="2966827" cy="14933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Egységár</a:t>
          </a:r>
          <a:r>
            <a:rPr lang="hu-HU" sz="2700" b="0" kern="1200" dirty="0" smtClean="0"/>
            <a:t> </a:t>
          </a:r>
          <a:br>
            <a:rPr lang="hu-HU" sz="2700" b="0" kern="1200" dirty="0" smtClean="0"/>
          </a:br>
          <a:r>
            <a:rPr lang="hu-HU" sz="2700" b="0" kern="1200" dirty="0" smtClean="0"/>
            <a:t>(ezt vezérli az árazási rendszer)</a:t>
          </a:r>
          <a:endParaRPr lang="hu-HU" sz="2700" kern="1200" dirty="0"/>
        </a:p>
      </dsp:txBody>
      <dsp:txXfrm>
        <a:off x="72898" y="74739"/>
        <a:ext cx="2821031" cy="13475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0322E-1350-42DF-A095-35439850FB8D}">
      <dsp:nvSpPr>
        <dsp:cNvPr id="0" name=""/>
        <dsp:cNvSpPr/>
      </dsp:nvSpPr>
      <dsp:spPr>
        <a:xfrm>
          <a:off x="180230" y="97838"/>
          <a:ext cx="3671987" cy="134354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Kedvezmény </a:t>
          </a:r>
          <a:r>
            <a:rPr lang="hu-HU" sz="2300" kern="1200" dirty="0" smtClean="0"/>
            <a:t/>
          </a:r>
          <a:br>
            <a:rPr lang="hu-HU" sz="2300" kern="1200" dirty="0" smtClean="0"/>
          </a:br>
          <a:r>
            <a:rPr lang="hu-HU" sz="2300" kern="1200" dirty="0" smtClean="0"/>
            <a:t>(ezt vezérli a kedvezményadási rendszer)</a:t>
          </a:r>
          <a:endParaRPr lang="hu-HU" sz="2300" kern="1200" dirty="0"/>
        </a:p>
      </dsp:txBody>
      <dsp:txXfrm>
        <a:off x="245816" y="163424"/>
        <a:ext cx="3540815" cy="1212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1809E0-74EA-4E93-AE88-178B3C551F28}">
      <dsp:nvSpPr>
        <dsp:cNvPr id="0" name=""/>
        <dsp:cNvSpPr/>
      </dsp:nvSpPr>
      <dsp:spPr>
        <a:xfrm>
          <a:off x="0" y="1"/>
          <a:ext cx="3816424" cy="10740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Kedvezményes egységár</a:t>
          </a:r>
          <a:br>
            <a:rPr lang="hu-HU" sz="2700" b="1" kern="1200" dirty="0" smtClean="0"/>
          </a:br>
          <a:r>
            <a:rPr lang="hu-HU" sz="2700" kern="1200" dirty="0" smtClean="0"/>
            <a:t>(</a:t>
          </a:r>
          <a:r>
            <a:rPr lang="hu-HU" sz="2700" kern="1200" dirty="0" err="1" smtClean="0"/>
            <a:t>Egységár</a:t>
          </a:r>
          <a:r>
            <a:rPr lang="hu-HU" sz="2700" kern="1200" dirty="0" smtClean="0"/>
            <a:t> + kedvezmény)</a:t>
          </a:r>
          <a:endParaRPr lang="hu-HU" sz="2700" kern="1200" dirty="0"/>
        </a:p>
      </dsp:txBody>
      <dsp:txXfrm>
        <a:off x="52431" y="52432"/>
        <a:ext cx="3711562" cy="9691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0DFF0-4F7A-4008-9DC6-8257BABD91A2}">
      <dsp:nvSpPr>
        <dsp:cNvPr id="0" name=""/>
        <dsp:cNvSpPr/>
      </dsp:nvSpPr>
      <dsp:spPr>
        <a:xfrm>
          <a:off x="0" y="637"/>
          <a:ext cx="4968552" cy="9348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700" b="1" kern="1200" dirty="0" smtClean="0"/>
            <a:t>Eladási ár (sor összeg)</a:t>
          </a:r>
          <a:r>
            <a:rPr lang="hu-HU" sz="1800" b="1" kern="1200" dirty="0" smtClean="0"/>
            <a:t/>
          </a:r>
          <a:br>
            <a:rPr lang="hu-HU" sz="1800" b="1" kern="1200" dirty="0" smtClean="0"/>
          </a:br>
          <a:r>
            <a:rPr lang="hu-HU" sz="1800" kern="1200" dirty="0" smtClean="0"/>
            <a:t>kedvezményes egységár * mennyiség</a:t>
          </a:r>
          <a:endParaRPr lang="hu-HU" sz="1800" kern="1200" dirty="0"/>
        </a:p>
      </dsp:txBody>
      <dsp:txXfrm>
        <a:off x="45635" y="46272"/>
        <a:ext cx="4877282" cy="843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2015.02.18.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hu-HU" sz="2400" dirty="0" err="1" smtClean="0">
                <a:solidFill>
                  <a:schemeClr val="accent1">
                    <a:lumMod val="75000"/>
                  </a:schemeClr>
                </a:solidFill>
              </a:rPr>
              <a:t>deep.erp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 kereskedelmi rendszere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– Vevők listája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 descr="C:\Users\laszlosz\AppData\Local\Temp\msohtmlclip1\02\clip_image00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" y="2564904"/>
            <a:ext cx="8496944" cy="182892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303077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– Vevő adatok módosítása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 descr="C:\Users\laszlosz\AppData\Local\Temp\msohtmlclip1\02\clip_image0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7400071" cy="53676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15592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- Raktárak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Raktárak típusai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Ömlesztett raktár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Tárhelyes raktár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Partneri Raktár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Könyvelést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vezérlő paraméterek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4509120"/>
            <a:ext cx="8625566" cy="13796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9264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Raktárak – adatfelvétel / módosítás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Kép 5" descr="C:\Users\laszlosz\AppData\Local\Temp\msohtmlclip1\02\clip_image0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980728"/>
            <a:ext cx="5630416" cy="51573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42482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Törzsadatok – fizetési módok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 descr="C:\Users\laszlosz\AppData\Local\Temp\msohtmlclip1\02\clip_image00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986" y="908719"/>
            <a:ext cx="7688462" cy="530005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82539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Árazás és kedvezmény rendszer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8750866"/>
              </p:ext>
            </p:extLst>
          </p:nvPr>
        </p:nvGraphicFramePr>
        <p:xfrm>
          <a:off x="429756" y="995883"/>
          <a:ext cx="2966827" cy="14970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20108465"/>
              </p:ext>
            </p:extLst>
          </p:nvPr>
        </p:nvGraphicFramePr>
        <p:xfrm>
          <a:off x="4283968" y="953676"/>
          <a:ext cx="4032448" cy="15392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838379228"/>
              </p:ext>
            </p:extLst>
          </p:nvPr>
        </p:nvGraphicFramePr>
        <p:xfrm>
          <a:off x="2121519" y="3306170"/>
          <a:ext cx="3816424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9" name="Lefelé nyíl 8"/>
          <p:cNvSpPr/>
          <p:nvPr/>
        </p:nvSpPr>
        <p:spPr>
          <a:xfrm rot="1815981">
            <a:off x="4282969" y="2575754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Lefelé nyíl 9"/>
          <p:cNvSpPr/>
          <p:nvPr/>
        </p:nvSpPr>
        <p:spPr>
          <a:xfrm rot="19800000">
            <a:off x="3144555" y="2575496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Lefelé nyíl 10"/>
          <p:cNvSpPr/>
          <p:nvPr/>
        </p:nvSpPr>
        <p:spPr>
          <a:xfrm>
            <a:off x="3649945" y="4509120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838499026"/>
              </p:ext>
            </p:extLst>
          </p:nvPr>
        </p:nvGraphicFramePr>
        <p:xfrm>
          <a:off x="1475656" y="5301209"/>
          <a:ext cx="4968552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0899297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Árazás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Árazás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Vevői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Szállítói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Belső</a:t>
            </a: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Ár vezérlő paraméterek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Vevő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Vevő ár csoport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Ár típus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Kampány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Dátum</a:t>
            </a: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Ár mátrix</a:t>
            </a: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Kedvezmény kizárás 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(akciós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árra)</a:t>
            </a: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Ár ellenőrzés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722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Kedvezmény példa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973193"/>
              </p:ext>
            </p:extLst>
          </p:nvPr>
        </p:nvGraphicFramePr>
        <p:xfrm>
          <a:off x="251519" y="1196752"/>
          <a:ext cx="8625567" cy="4549724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04285"/>
                <a:gridCol w="879059"/>
                <a:gridCol w="932964"/>
                <a:gridCol w="928109"/>
                <a:gridCol w="911284"/>
                <a:gridCol w="976916"/>
                <a:gridCol w="979407"/>
                <a:gridCol w="1159362"/>
                <a:gridCol w="854181"/>
              </a:tblGrid>
              <a:tr h="12244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</a:rPr>
                        <a:t>Kedvezmény tábla mennyiségi egység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 smtClean="0">
                          <a:effectLst/>
                        </a:rPr>
                        <a:t>Kedv. </a:t>
                      </a:r>
                      <a:r>
                        <a:rPr lang="hu-HU" sz="1300" dirty="0">
                          <a:effectLst/>
                        </a:rPr>
                        <a:t>típus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 smtClean="0">
                          <a:effectLst/>
                        </a:rPr>
                        <a:t>Kedv. </a:t>
                      </a:r>
                      <a:r>
                        <a:rPr lang="hu-HU" sz="1300" dirty="0">
                          <a:effectLst/>
                        </a:rPr>
                        <a:t>%-os értéke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 smtClean="0">
                          <a:effectLst/>
                        </a:rPr>
                        <a:t>Kedv. </a:t>
                      </a:r>
                      <a:r>
                        <a:rPr lang="hu-HU" sz="1300" dirty="0">
                          <a:effectLst/>
                        </a:rPr>
                        <a:t>fix értéke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 smtClean="0">
                          <a:effectLst/>
                        </a:rPr>
                        <a:t>Bizonylat </a:t>
                      </a:r>
                      <a:r>
                        <a:rPr lang="hu-HU" sz="1300" dirty="0">
                          <a:effectLst/>
                        </a:rPr>
                        <a:t>sor mennyiség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</a:rPr>
                        <a:t>Bizonylat sor mennyiségi egység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</a:rPr>
                        <a:t>Sor kedvezmény nélküli egységára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</a:rPr>
                        <a:t>Figyelembe vett kedvezmény 1 bizonylat sor mennyiségre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300" dirty="0" smtClean="0">
                          <a:effectLst/>
                        </a:rPr>
                        <a:t>Kedv. </a:t>
                      </a:r>
                      <a:r>
                        <a:rPr lang="hu-HU" sz="1300" dirty="0">
                          <a:effectLst/>
                        </a:rPr>
                        <a:t>egységár</a:t>
                      </a:r>
                      <a:endParaRPr lang="hu-HU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10 %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270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10 %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6480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10 %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270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NINCS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NINCS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10 %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6480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Fix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319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NULL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Fix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 * 24 = 2400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4800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Fix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Fix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NINCS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Fix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DOBOZ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NINCS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300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  <a:tr h="2732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Fix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 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KARTON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7200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effectLst/>
                        </a:rPr>
                        <a:t>100</a:t>
                      </a:r>
                      <a:endParaRPr lang="hu-H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</a:rPr>
                        <a:t>7100</a:t>
                      </a:r>
                      <a:endParaRPr lang="hu-H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53907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Feladatok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Törzsadatok felvitele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Cikk: 4 típus, mennyiségi egységek, cikkszám, vevői cikkszám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Partner: 3 típus, telephely, címek, bankszámlák, ügyviteli paraméterezés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Fizetési mód: 1 illetve 2 ütemes átutalás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Raktár: 3 típus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326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Feladatok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Árazás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Cikk ár / kedvezmény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típus</a:t>
            </a:r>
          </a:p>
          <a:p>
            <a:pPr marL="1257300" lvl="1" indent="-51435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Belső ár,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Kisker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ár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, Nagyker ár, Szállítói ár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Partner ár / kedvezmény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csoport</a:t>
            </a:r>
          </a:p>
          <a:p>
            <a:pPr marL="1257300" lvl="1" indent="-51435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Törzsvásárlói csoportok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Partner kereskedelmi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kampány</a:t>
            </a:r>
          </a:p>
          <a:p>
            <a:pPr marL="1257300" lvl="1" indent="-514350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Időszakos kedvezmény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Árak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rögzítése különböző variációkban 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(csak kreatívan!)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 ellenőrző funkció tesztelése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11373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2060848"/>
            <a:ext cx="7137210" cy="4181533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971600" y="1484784"/>
            <a:ext cx="71372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600" dirty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https://revol.zendesk.com</a:t>
            </a:r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Hiba lejelentések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47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Kereskedelem fő folyamatai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Értékesítés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Áruk eljuttatása a raktárunkból a vevőig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Beszerzés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Áruk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eljuttatása a szállítóinktól 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raktárig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Termelés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Áruk előállítása raktáron lévő anyagokból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(alkatrész, alapanyag)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Szolgáltatások felhasználásával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(gépidő, erőforrások)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késztermék raktárkészletre kerül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Készletgazdálkodás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Árukkal kapcsolatos különböző, raktáron belüli tevékenységek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90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Bizonylatolás (Értékesítés / Beszerzés)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Bizonylat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típusok: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Ajánlat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Rendelés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Szállítólevél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Számla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9767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- Cikktörzs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Cikkek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típusai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Termék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Szolgáltatás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öltség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Előleg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8597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- Cikktörzs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Cikkek tipikus 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adatai</a:t>
            </a:r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Cikkszám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(kézi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/ automata sorszámmal)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Mennyiségi egységek, átváltás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Csoportba sorolások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Vonalkódok (több)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Kereszt hivatkozások (több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Könyvelést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vezérlő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adatok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Cikk kereső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6814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– Cikk adatainak módosítása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Kép 5" descr="C:\Users\laszlosz\AppData\Local\Temp\msohtmlclip1\02\clip_image00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908720"/>
            <a:ext cx="7948351" cy="52565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71884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– Cikkek keresése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Kép 4" descr="C:\Users\laszlosz\AppData\Local\Temp\msohtmlclip1\02\clip_image00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50" y="1484784"/>
            <a:ext cx="8725496" cy="40324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6370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Fő törzsadatok - Partnerek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Partnerek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típusai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Vevő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Vevő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Belső munkatárs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Szállító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Partnerek fő adatai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Iktatószám (manuális / automatikus)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Alapértelmezett adatok (sok) =&gt; Bizonylati vezérlés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Számla és postacím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Telephelyek (több)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Kapcsolattartók (több)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Bankszámlaszámok (több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Könyvelést vezérlő adatok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305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RevolOE</Template>
  <TotalTime>1184</TotalTime>
  <Words>445</Words>
  <Application>Microsoft Office PowerPoint</Application>
  <PresentationFormat>Diavetítés a képernyőre (4:3 oldalarány)</PresentationFormat>
  <Paragraphs>237</Paragraphs>
  <Slides>19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5" baseType="lpstr">
      <vt:lpstr>Arial</vt:lpstr>
      <vt:lpstr>Calibri</vt:lpstr>
      <vt:lpstr>Open Sans Light</vt:lpstr>
      <vt:lpstr>Times New Roman</vt:lpstr>
      <vt:lpstr>Wingdings</vt:lpstr>
      <vt:lpstr>RevolOE</vt:lpstr>
      <vt:lpstr>KKV esettanulmány 2. előadás:  a deep.erp kereskedelmi rendszere</vt:lpstr>
      <vt:lpstr>Hiba lejelentések</vt:lpstr>
      <vt:lpstr>Kereskedelem fő folyamatai</vt:lpstr>
      <vt:lpstr>Bizonylatolás (Értékesítés / Beszerzés)</vt:lpstr>
      <vt:lpstr>Fő törzsadatok - Cikktörzs</vt:lpstr>
      <vt:lpstr>Fő törzsadatok - Cikktörzs</vt:lpstr>
      <vt:lpstr>Fő törzsadatok – Cikk adatainak módosítása</vt:lpstr>
      <vt:lpstr>Fő törzsadatok – Cikkek keresése</vt:lpstr>
      <vt:lpstr>Fő törzsadatok - Partnerek</vt:lpstr>
      <vt:lpstr>Fő törzsadatok – Vevők listája</vt:lpstr>
      <vt:lpstr>Fő törzsadatok – Vevő adatok módosítása</vt:lpstr>
      <vt:lpstr>Fő törzsadatok - Raktárak</vt:lpstr>
      <vt:lpstr>Raktárak – adatfelvétel / módosítás</vt:lpstr>
      <vt:lpstr>Törzsadatok – fizetési módok</vt:lpstr>
      <vt:lpstr>Árazás és kedvezmény rendszer</vt:lpstr>
      <vt:lpstr>Árazás</vt:lpstr>
      <vt:lpstr>Kedvezmény példa</vt:lpstr>
      <vt:lpstr>Feladatok</vt:lpstr>
      <vt:lpstr>Feladatok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Király Balázs</cp:lastModifiedBy>
  <cp:revision>101</cp:revision>
  <dcterms:created xsi:type="dcterms:W3CDTF">2015-02-08T10:52:03Z</dcterms:created>
  <dcterms:modified xsi:type="dcterms:W3CDTF">2015-02-18T16:46:05Z</dcterms:modified>
</cp:coreProperties>
</file>