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8" r:id="rId19"/>
    <p:sldId id="289" r:id="rId20"/>
    <p:sldId id="29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81" r:id="rId30"/>
    <p:sldId id="279" r:id="rId31"/>
    <p:sldId id="282" r:id="rId32"/>
    <p:sldId id="283" r:id="rId33"/>
    <p:sldId id="284" r:id="rId34"/>
    <p:sldId id="291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60"/>
  </p:normalViewPr>
  <p:slideViewPr>
    <p:cSldViewPr>
      <p:cViewPr>
        <p:scale>
          <a:sx n="125" d="100"/>
          <a:sy n="125" d="100"/>
        </p:scale>
        <p:origin x="1122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9F275-08CC-44A6-9083-A4E1624F75B1}" type="datetimeFigureOut">
              <a:rPr lang="hu-HU" smtClean="0"/>
              <a:t>2015.02.11.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5F85-DA1E-4EE9-8B16-45BE8F23AA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85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5F85-DA1E-4EE9-8B16-45BE8F23AA3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11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91680" y="2348881"/>
            <a:ext cx="5760640" cy="504056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08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  <a:lvl2pPr marL="742950" indent="-285750"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§"/>
              <a:defRPr sz="1800"/>
            </a:lvl3pPr>
            <a:lvl4pPr marL="1371600" indent="0">
              <a:buFont typeface="Wingdings" pitchFamily="2" charset="2"/>
              <a:buNone/>
              <a:defRPr sz="1600"/>
            </a:lvl4pPr>
            <a:lvl5pPr marL="1828800" indent="0">
              <a:buFont typeface="Wingdings" pitchFamily="2" charset="2"/>
              <a:buNone/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021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437114"/>
            <a:ext cx="7772400" cy="1152127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650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864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/>
            </a:lvl1pPr>
            <a:lvl2pPr>
              <a:defRPr sz="1800"/>
            </a:lvl2pPr>
            <a:lvl3pPr marL="1143000" indent="-228600">
              <a:buFont typeface="Wingdings" pitchFamily="2" charset="2"/>
              <a:buChar char="Ø"/>
              <a:defRPr sz="18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 marL="2057400" indent="-228600"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/>
            </a:lvl1pPr>
            <a:lvl2pPr>
              <a:defRPr sz="1800"/>
            </a:lvl2pPr>
            <a:lvl3pPr marL="1143000" indent="-228600">
              <a:buFont typeface="Wingdings" pitchFamily="2" charset="2"/>
              <a:buChar char="Ø"/>
              <a:defRPr sz="16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 marL="2057400" indent="-228600"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729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55576" y="1579657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szöveg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21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5896" y="836713"/>
            <a:ext cx="5111750" cy="5256584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000"/>
            </a:lvl1pPr>
            <a:lvl2pPr marL="742950" indent="-285750">
              <a:buFont typeface="Wingdings" pitchFamily="2" charset="2"/>
              <a:buChar char="§"/>
              <a:defRPr sz="1800"/>
            </a:lvl2pPr>
            <a:lvl3pPr marL="1143000" indent="-228600">
              <a:buFont typeface="Wingdings" pitchFamily="2" charset="2"/>
              <a:buChar char="§"/>
              <a:defRPr sz="18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 marL="2057400" indent="-228600">
              <a:buFont typeface="Wingdings" pitchFamily="2" charset="2"/>
              <a:buChar char="§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627784" y="476673"/>
            <a:ext cx="6516216" cy="41677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547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484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627784" y="476673"/>
            <a:ext cx="6516216" cy="4167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z="2800" b="0" dirty="0" smtClean="0">
                <a:solidFill>
                  <a:schemeClr val="tx1"/>
                </a:solidFill>
                <a:effectLst/>
              </a:rPr>
              <a:t>Mintacím szerkesztése</a:t>
            </a:r>
            <a:endParaRPr lang="hu-HU" sz="28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135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999014" y="293800"/>
            <a:ext cx="5878286" cy="4167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199" y="1065475"/>
            <a:ext cx="8424041" cy="5188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107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effectLst/>
          <a:latin typeface="Open Sans Light" pitchFamily="34" charset="0"/>
          <a:ea typeface="Open Sans Light" pitchFamily="34" charset="0"/>
          <a:cs typeface="Open Sans Light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pitchFamily="2" charset="2"/>
        <a:buNone/>
        <a:defRPr sz="2800" b="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b="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b="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1600" b="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1600" b="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alazs.kiraly@revolution.hu" TargetMode="External"/><Relationship Id="rId4" Type="http://schemas.openxmlformats.org/officeDocument/2006/relationships/hyperlink" Target="mailto:laszlo.szaloki@revolution.h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alazs.kiraly@revolution.hu" TargetMode="External"/><Relationship Id="rId2" Type="http://schemas.openxmlformats.org/officeDocument/2006/relationships/hyperlink" Target="mailto:laszlo.szaloki@revolution.hu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560840" cy="1800201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KKV esettanulmány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1. előadás: </a:t>
            </a:r>
            <a:b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</a:rPr>
              <a:t>deep.erp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 rendszer bemutatása, általános használata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864096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Óbudai Egyetem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2015.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05064"/>
            <a:ext cx="3384376" cy="2115234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1691680" y="4293095"/>
            <a:ext cx="6400800" cy="1440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b="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u="sng" dirty="0" smtClean="0">
                <a:solidFill>
                  <a:schemeClr val="accent1">
                    <a:lumMod val="75000"/>
                  </a:schemeClr>
                </a:solidFill>
              </a:rPr>
              <a:t>Előadók:</a:t>
            </a:r>
          </a:p>
          <a:p>
            <a:pPr lvl="1" algn="l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Szalóki László	</a:t>
            </a:r>
          </a:p>
          <a:p>
            <a:pPr lvl="1" algn="l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rEVOLUTION Kft,  ügyvezető, termékfejlesztési vezető</a:t>
            </a:r>
          </a:p>
          <a:p>
            <a:pPr lvl="1" algn="l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EMAIL: 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laszlo.szaloki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@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revolution.hu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l"/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l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Király Balázs 	  </a:t>
            </a:r>
          </a:p>
          <a:p>
            <a:pPr lvl="1" algn="l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rEVOLUTION Kft, ERP tanácsadó, SCRUM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master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l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EMAIL: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balazs.kiraly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@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revolution.hu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l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l"/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www.revolution.hu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00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a deep.erp elindítása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3053621"/>
            <a:ext cx="4330825" cy="626931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Nézzük meg a rendszert!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E:\BMF\SZAKDOLGOZAT\01 eloadas\anyagok\2_sp_er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567406" cy="160436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92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deep.erp felhasználói felület</a:t>
            </a:r>
          </a:p>
        </p:txBody>
      </p:sp>
      <p:pic>
        <p:nvPicPr>
          <p:cNvPr id="4" name="Kép 3" descr="Számítógép által létrehozott helyettesítő szöveg:&#10;Vissza &#10;Menü &#10;Kezdölap &#10;Elíre &#10;Nézet &#10;Eszközök &#10;Törlés &#10;Cikk kedvezmény &#10;Cikk ár es &#10;kedvezmény ellen5rza &#10;Cikk ártá51a &#10;csoportos feltölta &#10;Cikk ár tábla &#10;Cikk- &#10;Frisst &#10;Szürési feltétel &#10;müveletek &#10;Szür5k &#10;Keresendí szöveg. &#10;Teljes szöveg keresés &#10;Készlet Készletér ték &#10;Nézet &#10;Külső iktatószám &#10;Meg tekntett nézetek &#10;Navigálás &#10;Kereskedelem &#10;Tör zsadat &#10;Fa törzsadatok &#10;Recept &#10;Raktár &#10;Veva &#10;Szállító &#10;Fizetési mód &#10;Árfolyam &#10;Rekor dok készítése &#10;Szerkesztés &#10;Típus &#10;Szolgáltatás &#10;Szolgáltatás &#10;Szolgáltatás &#10;Szolgáltatás &#10;Szolgáltatás &#10;Szolgáltatás &#10;Termék &#10;Termék &#10;Termék &#10;Termék &#10;Termék &#10;Termék &#10;Termék &#10;Termék &#10;Termék &#10;Termék &#10;Termék &#10;Termék &#10;Termék &#10;Termék &#10;Termék &#10;Termék &#10;Termék &#10;Termék &#10;Termék &#10;Termék &#10;Termék &#10;Termék &#10;Termék &#10;Termék &#10;Termék &#10;Termék &#10;Termék &#10;Áfa ügyviteli csoport &#10;Men tes &#10;Cikk ügyviteli csoport &#10;Szolgáltatás &#10;Szolgáltatás &#10;Szolgáltatás &#10;Szolgáltatás &#10;Szolgáltatás &#10;Szolgáltatás &#10;Számítógép &#10;Alka tré sz &#10;Számítógép &#10;Számítógép &#10;Számítógép &#10;Számítógép &#10;Számítógép &#10;Számítógép &#10;Számítógép &#10;Alka tré sz &#10;Alkatr ész &#10;Alkatr ész &#10;Alkatr ész &#10;Alkatr ész &#10;Alkatr ész &#10;Alkatr ész &#10;Alkatr ész &#10;Alkatr ész &#10;Alkatr ész &#10;Alkatr ész &#10;Alkatr ész &#10;Alkatr ész &#10;Alkatr ész &#10;Alkatr ész &#10;Alkatr ész &#10;Alkatr ész &#10;Alkatr ész &#10;Extra adat alap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Nincs megadv &#10;Vá &#10;Cikk kedvezmény csoport &#10;Cikkszám &#10;CIKK/sz/ooooa &#10;CIKK/SZ/00007 &#10;CIKK/SZ/00008 &#10;CIKK/sz/oooog &#10;CIKK/SZ/00010 &#10;CIKK/SZ/00013 &#10;CIKK/T/00001 &#10;CIKK/T/00002 &#10;CIKK/T/00003 &#10;CIKK/T/00004 &#10;CIKK/T/00005 &#10;CIKK/T/ooooa &#10;CIKK/T/00007 &#10;CIKK/T/00008 &#10;CIKK/T/oooog &#10;CIKK/T/00010 &#10;CIKK/T/00011 &#10;CIKK/T/00012 &#10;CIKK/T/00013 &#10;CIKK/T/00014 &#10;CIKK/T/00015 &#10;CIKK/T/00016 &#10;CIKK/T/00017 &#10;CIKK/T/00018 &#10;CIKK/T/00020 &#10;CIKK/T/00021 &#10;CIKK/T/00022 &#10;CIKK/T/00023 &#10;CIKK/T/00024 &#10;CIKK/T/00026 &#10;CIKK/T/00027 &#10;CIKK/T/00028 &#10;CIKK/T/00029 &#10;Változat használata &#10;Megnevezés &#10;Külső azonosító &#10;ERP rendszer bevezetése ( &#10;Egyedi szoftver fejlesztés . &#10;Kiszállási díj (audapest) &#10;Kiszállási díj vidéken &#10;Okta tás &#10;KP ker ekítés &#10;Asus ROG GRS i7-4510U/8 &#10;Asus 385 Pro alaplap &#10;Toshiba Satellite Notebook . &#10;ASUS Notebook fekete &#10;LENOVO Ideapad M30-70 N. &#10;shutťe XS35 Ultra-slim a. &#10;ZOTAC ZBOX NANO 1067 M. &#10;ASRock Mini pc VisionX 420 &#10;Asus K30AM 31800 2.41GH. &#10;AMD Dual-core 5300 so. &#10;Intel Celeron G1610 2.6GH.. &#10;Intel Core i3 3.4GHz doboz. &#10;Intel Core i5 3,1GHz doboz. &#10;IGa 66NHz DDR2 Notebo &#10;512Ma 400MHz DDR RAM K'. &#10;2Ga 66NHz DDR2 Notebo &#10;ASUS 385M-G alaplap (gyár . &#10;MSI ggoFXA-GD65 alaplap &#10;spire coolaox2215420w . &#10;Logic 824 400W ház fekete &#10;3TB 3.5' caviar Green &#10;2TB WO 3.5' SATA-III aqvl. &#10;500Ga WO 3.5' SATAIII 64. &#10;24' DELL P2414-i LED monit. &#10;24 azo FS2434-BK LED mo. &#10;27' DELL P2714H LED monit. &#10;Samsung Xpress SL-M2022 1. &#10;Árazás es kedvezmények &#10;Kiegészíta törzsadatok &#10;Könyvelési adatok &#10;Dimenziók &#10;Tranzakciók &#10;Paraméterek &#10;Eszközök &#10;Információs kö &#10;Rendszer &#10;Általános paraméterek &#10;Főkönyv &#10;Pénzügy &#10;Házi pénztár &#10;Kereskedelem &#10;Információs központ &#10;* Alapértelmezett &#10;Projekt kezelő &#10;Rendszergazda János &#10;Company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32804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851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deep.erp felhasználói felület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Menü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Modulok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Funkciók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Menü struktúra egy modulon belül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Paraméterek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modul alapvető működését meghatározó vezérlőelemek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Törzsadatok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Pl. cikkek, vevők, szállítók, raktárak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Tranzakciók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Bizonylatok (pl. ajánlatkérés, számla, készletfoglalás)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Riportok (információs center)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Különböző riportok a rendszerben tárolt adatokról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Rendszer beállítások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05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Deep.erp </a:t>
            </a: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kereskedelmi rendszer 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beállítások</a:t>
            </a:r>
          </a:p>
        </p:txBody>
      </p:sp>
      <p:pic>
        <p:nvPicPr>
          <p:cNvPr id="4" name="Kép 3" descr="Számítógép által létrehozott helyettesítő szöveg:&#10;Vissza &#10;Menü &#10;Kezdölap &#10;Elíre &#10;Nézet &#10;Frissít &#10;Nézet &#10;Eszközök &#10;Szürési feltétel &#10;müveletek &#10;Szür5k &#10;Keresendí szöveg... &#10;Teljes szöveg keresés &#10;Beállítás forrás &#10;Általános (Darabszámz 18) &#10;Általános (Darabszámz 18) &#10;Alapértelmezett (Darabszámz2) &#10;Házipénztári átértékelés tranzakciótípusa nyereség esetén &#10;Házipénztári átértékelés tranzakciótípusa veszteség esetén &#10;Általános (Darabszámz9) &#10;Csoportos müveletkor az egyszerre véglegesített elemek száma &#10;Áfa Ada szak típusa &#10;Látható dimenzió számok &#10;Látható fejdimenzió számok &#10;Áfa és nettó értékek láthatósága &#10;Partner összegek láthatósága &#10;Jelentési összegek láthatósága &#10;Áfa dátum, ha a fizetés dátuma kisebb, mint a számla dátuma &#10;Globális dátum ellen5rzés házipénztári tranzakciónál &#10;Árfolyam (Darabszámz7) &#10;Árfolyam tzedesjegyeinek a száma &#10;MNB devizaárfolyam típus &#10;MNB devizaárfolyam oszlop &#10;Veva alapértelmezett árfolyam oszlopa &#10;Szállító alapértelmezett árfolyam oszlopa &#10;Árfolyam típus &#10;Árfolyam oszlop &#10;Kereskedelem (Darabszámz 14) &#10;Általános (Darabszámz 14) &#10;Alapértelmezett (Darabszámz7) &#10;Bizományos készlet raktár &#10;Dolgozói készlet raktár &#10;Készpénzes kerekítés technikai szolgáltatás &#10;Leltározáskor használt hiány kereskedelmi mozgástípus &#10;Leltározáskor használt alapértelmezett általános ügyviteli csoport &#10;Leltározáskor használt többlet kereskedelmi mozgástípus &#10;Rendszer beállítás érték - rEVOLlJTION DEEP Core &#10;Meg tekntett nézetek &#10;Navigálás &#10;Kereskedelem &#10;Tör zsadat &#10;Tranzakciók &#10;Paraméterek &#10;Eszközök &#10;Információs központ &#10;Analitka &#10;Rendszer beálltások &#10;Rendszer &#10;Ér ték &#10;Átértékelés (nyereség) &#10;Átértékelés (veszteség) &#10;Havi &#10;In v oiceTr ansactonDa te &#10;Hamis &#10;Közép &#10;Közép &#10;Közép &#10;Közép &#10;Bizományosi raktár (vev5i) &#10;Dolgozói raktár (Partneri) &#10;CIKK/SZ/00013 &#10;Leltárhiány &#10;Földi &#10;Leltártöbblet &#10;Általános paraméterek &#10;Főkönyv &#10;Pénzügy &#10;Házi pénztár &#10;Kereskedelem &#10;Információs központ &#10;* Alapértelmezett &#10;Projekt kezelő &#10;Rendszergazda János &#10;Company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4250"/>
            <a:ext cx="8831223" cy="5246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927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Alap működés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Alap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működés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Lista (List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view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Törzsadatok pl. vevők szűrhető listanézete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Kép 3" descr="Számítógép által létrehozott helyettesítő szöveg:&#10;Megnevezés &#10;Centrál Autószerelö Kft. &#10;Dávid Kft. &#10;HarseNederIand a. V &#10;Horváth László &#10;Kovács János &#10;rEVOLlJT10N soft,xare Kft &#10;Robsoft Bt. &#10;Schumann Tamás &#10;Tóth Elek (törzsvásárló) &#10;xxL pc Kft. &#10;Partner típus &#10;Veva &#10;Veva &#10;Veva &#10;Veva &#10;Veva &#10;Veva &#10;Veva &#10;Veva &#10;Veva &#10;Ikta tó szám &#10;v/ooooł &#10;v/00003 &#10;v/oooło &#10;v/00004 &#10;v/00002 &#10;v/oooog &#10;v/00008 &#10;v/00007 &#10;v/00005 &#10;v/ooooa &#10;Külső iktatószám &#10;Külső azonosító &#10;Számlázási &#10;Magyarorsz. &#10;O Magyarorsz... &#10;O Hollandia 54... &#10;Magyarorsz. &#10;O Magyarorsz... &#10;O Magyarorsz... &#10;O Magyarorsz... &#10;O Magyarorsz... &#10;O Magyarorsz... &#10;O Magyarorsz... &#10;Postacím &#10;Magyarors. &#10;Magyarors. &#10;Magyarors. &#10;Magyarors... &#10;Mag yarors. &#10;Mag yarors. &#10;Mag yarors. &#10;Magyarors.. &#10;Magyarors... &#10;Web áruházban látható &#10;Üzletköta &#10;Devizanem &#10;Nyelv &#10;magyar (hu) &#10;magyar (hu) &#10;magyar &#10;magyar (hu) &#10;magyar (hu) &#10;magyar (hu) &#10;magyar (hu) &#10;magyar (hu) &#10;magyar (hu) &#10;magyar (hu) &#10;Nyilvántartási kódunk a partnernél &#10;Adó szám &#10;Csoportos adó alanyisági tag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8" y="3356991"/>
            <a:ext cx="8955914" cy="1471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986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Alap működés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Vevő adatok szerkesztése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Kép 4" descr="Számítógép által létrehozott helyettesítő szöveg:&#10;Kezdölap &#10;Eszközök &#10;Dávid Kft. - &#10;Partner &#10;Partner kereskedelmi bbus: &#10;Mentés és &#10;bezárás &#10;Men tés &#10;Számlázasi am &#10;másolása postacímbe &#10;Szerkesztés &#10;Veva &#10;v,'00003 &#10;Mentés &#10;Mentés &#10;es u) &#10;Postacím &#10;Comparp,' &#10;Be zárás &#10;Be zárás &#10;Általános &#10;Megnevezés: &#10;Partner bbus: &#10;Ikta tó szám : &#10;Számlázási &#10;Általános &#10;Ország : &#10;Irányitószám: &#10;Közterület: &#10;Házszám : &#10;Számlázási &#10;Kapcsola t &#10;Telefon: &#10;Fax: &#10;E-mail: &#10;Rendszergazda János &#10;Partner kapcsolattartók &#10;Partner bankszámlák &#10;Budapest &#10;Budapest &#10;u tca &#10;Felj yzések &#10;cs &#10;Adatok Könyvelési paraméterek &#10;Mag yaror szág &#10;1123 &#10;Partner telephelyek &#10;x &#10;Megye: &#10;Város: &#10;Közterüle t Jellege : &#10;Postafiók: &#10;Skype-név : &#10;Magyarország 1123 Budapest, Sas utca IO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75540"/>
            <a:ext cx="6316713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504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Felhasználókat segítő funkciók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7427169" cy="4235733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Külső megjelenés (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skin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Átrendezhető oszlopok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Csoportosítható oszlopok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Beépített alap szűrők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Elmenthető szűrési feltételek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Csoportos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feldolgozás,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ahol van értelme (könyvelés)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Teljes szöveges keresés a táblázatokban</a:t>
            </a:r>
          </a:p>
          <a:p>
            <a:endParaRPr lang="hu-HU" dirty="0"/>
          </a:p>
        </p:txBody>
      </p:sp>
      <p:pic>
        <p:nvPicPr>
          <p:cNvPr id="5" name="Kép 4" descr="Számítógép által létrehozott helyettesítő szöveg:&#10;Panelek &#10;Művele tek &#10;Navigálás &#10;Menü &#10;Ke &#10;&quot;lap &#10;Külső megjelenés &#10;Megneve zés &#10;xxL pc Kft. &#10;Tóth Elek (törzsvásárló) &#10;Schumann Tamás &#10;Robsoft Bt. &#10;rEVOLUT10N softnare Kft &#10;Kovács János &#10;Horváth László &#10;Harse Nederland BM. &#10;Dávid Kft. &#10;Centrál Autószerelö Kft. &#10;Partner típus &#10;Ikta tó szám &#10;v/ooooa &#10;v/00005 &#10;v/00007 &#10;v/00008 &#10;vgűooog &#10;v/00002 &#10;v/00004 &#10;v/oooło &#10;v/00003 &#10;v/ooooł &#10;Külső ikta tó szám &#10;Partner &#10;- rEVOLUTION.DEEP.Core &#10;Külső azonostó &#10;Web áruházban látható &#10;Postacím &#10;Mag yaror szá &#10;Mag yaror szá &#10;Mag yaror szá &#10;Mag yaror szá &#10;Mag yaror szá &#10;Mag yaror szá &#10;Mag yaror szá &#10;Mag yaror szá &#10;Mag yaror szá &#10;Navigálás &#10;Na vłgálás &#10;Számlazási &#10;O Magyarország 1064 Budapest, Zichy Jena utca 69 &#10;O Magyarország 1124 Budapest, Tamás köz I &#10;O Magyarország 2214 Pánd, Aradi út 26 &#10;O Magyarország 1131 Budapest, Vizafogó utca 26 &#10;O Magyarország 1133 Budapest, Váci út 76 &#10;O Magyarország 7621 Pécs Alkotmány utca 45 &#10;O Magyarország 1146 audapest, Istvánmezeiút 12 / B &#10;O Hollandia 5460 Veghel, Postbus 81 &#10;O Magyarország 1123 Budapest, Sas utca IO &#10;O Magyarország 6000 Kecskemét, Dobó Krisztina utca 45 &#10;Kereskedelem &#10;Tor t &#10;Fa törzsadatok &#10;Raktár &#10;Veva &#10;Szállító &#10;Fizetési mód &#10;Rendszer &#10;Általános paraméterek &#10;Főkönyv &#10;Pénzügy &#10;Házi pénztár &#10;Információs &#10;Alapértelmezett &#10;Projekt kezelö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751543" cy="21059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5289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deep.erp </a:t>
            </a: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modul ábra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10572"/>
            <a:ext cx="6437193" cy="55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98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deep.erp </a:t>
            </a: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modul ábra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7" y="2060848"/>
            <a:ext cx="884224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97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deep.erp </a:t>
            </a: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modul ábra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84" y="2492896"/>
            <a:ext cx="8909616" cy="269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50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dirty="0" err="1" smtClean="0">
                <a:solidFill>
                  <a:schemeClr val="accent1">
                    <a:lumMod val="75000"/>
                  </a:schemeClr>
                </a:solidFill>
              </a:rPr>
              <a:t>rEvolution</a:t>
            </a: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 Kft. története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22 év ügyviteli tapasztalat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Kezdetektől csak ERP terület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Széles spektrumú tapasztalat</a:t>
            </a:r>
            <a:endParaRPr lang="hu-H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Mini ügyvitel 			rEVOL Express (20 000 ügyfél)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KKV ERP rendszer 		Iroda++ (600 ügyfél)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Nemzetközi ERP rendszer	Microsoft Dynamics NAV </a:t>
            </a:r>
            <a:b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				(80 ügyfél)4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Egyedi fejlesztések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Gáz adó jövedéki rendszer (Prímagáz)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Ruházati kis- és nagykereskedési rendszer (Dockyard)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deep.erp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Iroda++ új generációja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Piacra lépés: 2015 második fele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90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deep.erp </a:t>
            </a: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modul ábra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0" y="2204864"/>
            <a:ext cx="886833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52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Deep.erp ügyviteli modell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Könyvelési folyamat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Bizonylatok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Azok az információk, amelyeket a partnertől kapva szeretnénk alakhűen lerögzíteni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Analitikák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Azon nyilvántartások, melyek a rendszer különböző szempontú lenyomatait tartalmazzák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Főkönyvi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analitika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(GL Detail)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Áfa analitika (VAT Detail)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Követelések és kötelezettségek (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Financial Detail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Financial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Detail Connection)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Készlet analitika (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Stock Detail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, Készlet értékelés, Költség felosztások)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Gyári szám és adagszám analitika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Számla és számla tétel analitika</a:t>
            </a:r>
          </a:p>
        </p:txBody>
      </p:sp>
    </p:spTree>
    <p:extLst>
      <p:ext uri="{BB962C8B-B14F-4D97-AF65-F5344CB8AC3E}">
        <p14:creationId xmlns:p14="http://schemas.microsoft.com/office/powerpoint/2010/main" val="2846717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Deep.erp ügyviteli modell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041" cy="409171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Posting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berögzített bizonylat alapján az analitikák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megírása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Ezután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a bizonylat nem módosítható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riportok az analitikák adataiból dolgoznak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Egyedi fejlesztést igénylő megoldások a bizonylatok szintjén kerülnek megvalósításra, így az analitikai rétegben megmarad a konzisztencia és sztenderd riportok továbbra is használhatóak. 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0180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Posting ábra</a:t>
            </a:r>
          </a:p>
        </p:txBody>
      </p:sp>
      <p:grpSp>
        <p:nvGrpSpPr>
          <p:cNvPr id="4" name="Shape 142"/>
          <p:cNvGrpSpPr/>
          <p:nvPr/>
        </p:nvGrpSpPr>
        <p:grpSpPr>
          <a:xfrm>
            <a:off x="929587" y="968758"/>
            <a:ext cx="7626274" cy="879900"/>
            <a:chOff x="3354" y="367893"/>
            <a:chExt cx="7626274" cy="879900"/>
          </a:xfrm>
        </p:grpSpPr>
        <p:sp>
          <p:nvSpPr>
            <p:cNvPr id="28" name="Shape 143"/>
            <p:cNvSpPr/>
            <p:nvPr/>
          </p:nvSpPr>
          <p:spPr>
            <a:xfrm>
              <a:off x="3354" y="367893"/>
              <a:ext cx="1466700" cy="879900"/>
            </a:xfrm>
            <a:prstGeom prst="roundRect">
              <a:avLst>
                <a:gd name="adj" fmla="val 10000"/>
              </a:avLst>
            </a:prstGeom>
            <a:solidFill>
              <a:srgbClr val="2AA2BF"/>
            </a:solidFill>
            <a:ln w="550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44"/>
            <p:cNvSpPr txBox="1"/>
            <p:nvPr/>
          </p:nvSpPr>
          <p:spPr>
            <a:xfrm>
              <a:off x="29126" y="393666"/>
              <a:ext cx="1415100" cy="828300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hu-HU" sz="1600" b="0" i="0" u="none" strike="noStrike" cap="none" baseline="0" dirty="0">
                  <a:solidFill>
                    <a:schemeClr val="lt1"/>
                  </a:solidFill>
                  <a:latin typeface="Rambla"/>
                  <a:ea typeface="Rambla"/>
                  <a:cs typeface="Rambla"/>
                  <a:sym typeface="Rambla"/>
                </a:rPr>
                <a:t>Ajánlatkérés</a:t>
              </a:r>
            </a:p>
          </p:txBody>
        </p:sp>
        <p:sp>
          <p:nvSpPr>
            <p:cNvPr id="30" name="Shape 145"/>
            <p:cNvSpPr/>
            <p:nvPr/>
          </p:nvSpPr>
          <p:spPr>
            <a:xfrm>
              <a:off x="2056544" y="367893"/>
              <a:ext cx="1466700" cy="879900"/>
            </a:xfrm>
            <a:prstGeom prst="roundRect">
              <a:avLst>
                <a:gd name="adj" fmla="val 10000"/>
              </a:avLst>
            </a:prstGeom>
            <a:solidFill>
              <a:srgbClr val="2AA2BF"/>
            </a:solidFill>
            <a:ln w="550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46"/>
            <p:cNvSpPr txBox="1"/>
            <p:nvPr/>
          </p:nvSpPr>
          <p:spPr>
            <a:xfrm>
              <a:off x="2082317" y="393666"/>
              <a:ext cx="1415100" cy="828300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hu-HU" sz="1600" b="0" i="0" u="none" strike="noStrike" cap="none" baseline="0">
                  <a:solidFill>
                    <a:schemeClr val="lt1"/>
                  </a:solidFill>
                  <a:latin typeface="Rambla"/>
                  <a:ea typeface="Rambla"/>
                  <a:cs typeface="Rambla"/>
                  <a:sym typeface="Rambla"/>
                </a:rPr>
                <a:t>Megrendelés</a:t>
              </a:r>
            </a:p>
          </p:txBody>
        </p:sp>
        <p:sp>
          <p:nvSpPr>
            <p:cNvPr id="32" name="Shape 147"/>
            <p:cNvSpPr/>
            <p:nvPr/>
          </p:nvSpPr>
          <p:spPr>
            <a:xfrm>
              <a:off x="4109737" y="367893"/>
              <a:ext cx="1466700" cy="879900"/>
            </a:xfrm>
            <a:prstGeom prst="roundRect">
              <a:avLst>
                <a:gd name="adj" fmla="val 10000"/>
              </a:avLst>
            </a:prstGeom>
            <a:solidFill>
              <a:srgbClr val="2AA2BF"/>
            </a:solidFill>
            <a:ln w="550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48"/>
            <p:cNvSpPr txBox="1"/>
            <p:nvPr/>
          </p:nvSpPr>
          <p:spPr>
            <a:xfrm>
              <a:off x="4135510" y="393666"/>
              <a:ext cx="1415100" cy="828300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hu-HU" sz="1600" b="0" i="0" u="none" strike="noStrike" cap="none" baseline="0">
                  <a:solidFill>
                    <a:schemeClr val="lt1"/>
                  </a:solidFill>
                  <a:latin typeface="Rambla"/>
                  <a:ea typeface="Rambla"/>
                  <a:cs typeface="Rambla"/>
                  <a:sym typeface="Rambla"/>
                </a:rPr>
                <a:t>Szállítólevél</a:t>
              </a:r>
            </a:p>
          </p:txBody>
        </p:sp>
        <p:sp>
          <p:nvSpPr>
            <p:cNvPr id="34" name="Shape 149"/>
            <p:cNvSpPr/>
            <p:nvPr/>
          </p:nvSpPr>
          <p:spPr>
            <a:xfrm>
              <a:off x="6162928" y="367893"/>
              <a:ext cx="1466700" cy="879900"/>
            </a:xfrm>
            <a:prstGeom prst="roundRect">
              <a:avLst>
                <a:gd name="adj" fmla="val 10000"/>
              </a:avLst>
            </a:prstGeom>
            <a:solidFill>
              <a:srgbClr val="2AA2BF"/>
            </a:solidFill>
            <a:ln w="550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150"/>
            <p:cNvSpPr txBox="1"/>
            <p:nvPr/>
          </p:nvSpPr>
          <p:spPr>
            <a:xfrm>
              <a:off x="6188701" y="393666"/>
              <a:ext cx="1415100" cy="828300"/>
            </a:xfrm>
            <a:prstGeom prst="rect">
              <a:avLst/>
            </a:prstGeom>
            <a:noFill/>
            <a:ln>
              <a:noFill/>
            </a:ln>
          </p:spPr>
          <p:txBody>
            <a:bodyPr lIns="60950" tIns="60950" rIns="60950" bIns="60950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hu-HU" sz="1600" b="0" i="0" u="none" strike="noStrike" cap="none" baseline="0">
                  <a:solidFill>
                    <a:schemeClr val="lt1"/>
                  </a:solidFill>
                  <a:latin typeface="Rambla"/>
                  <a:ea typeface="Rambla"/>
                  <a:cs typeface="Rambla"/>
                  <a:sym typeface="Rambla"/>
                </a:rPr>
                <a:t>Számla</a:t>
              </a:r>
            </a:p>
          </p:txBody>
        </p:sp>
      </p:grpSp>
      <p:cxnSp>
        <p:nvCxnSpPr>
          <p:cNvPr id="5" name="Shape 151"/>
          <p:cNvCxnSpPr/>
          <p:nvPr/>
        </p:nvCxnSpPr>
        <p:spPr>
          <a:xfrm>
            <a:off x="498025" y="2364993"/>
            <a:ext cx="8153700" cy="9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Shape 152"/>
          <p:cNvSpPr/>
          <p:nvPr/>
        </p:nvSpPr>
        <p:spPr>
          <a:xfrm>
            <a:off x="790275" y="3251405"/>
            <a:ext cx="1383300" cy="4481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hu-HU" dirty="0" smtClean="0"/>
              <a:t>Főkönyvi analitika</a:t>
            </a:r>
            <a:endParaRPr lang="hu-HU" dirty="0"/>
          </a:p>
        </p:txBody>
      </p:sp>
      <p:sp>
        <p:nvSpPr>
          <p:cNvPr id="7" name="Shape 153"/>
          <p:cNvSpPr/>
          <p:nvPr/>
        </p:nvSpPr>
        <p:spPr>
          <a:xfrm>
            <a:off x="790275" y="3929893"/>
            <a:ext cx="1383300" cy="4481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rtl="0">
              <a:spcBef>
                <a:spcPts val="0"/>
              </a:spcBef>
              <a:buNone/>
            </a:pPr>
            <a:r>
              <a:rPr lang="hu-HU" dirty="0" smtClean="0"/>
              <a:t>ÁFA analitika</a:t>
            </a:r>
            <a:endParaRPr lang="hu-HU" dirty="0"/>
          </a:p>
        </p:txBody>
      </p:sp>
      <p:sp>
        <p:nvSpPr>
          <p:cNvPr id="8" name="Shape 154"/>
          <p:cNvSpPr/>
          <p:nvPr/>
        </p:nvSpPr>
        <p:spPr>
          <a:xfrm>
            <a:off x="790275" y="4576418"/>
            <a:ext cx="1383300" cy="448199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rtl="0">
              <a:spcBef>
                <a:spcPts val="0"/>
              </a:spcBef>
              <a:buNone/>
            </a:pPr>
            <a:r>
              <a:rPr lang="hu-HU" dirty="0" smtClean="0"/>
              <a:t>Pénzügyi analitika</a:t>
            </a:r>
            <a:endParaRPr lang="hu-HU" dirty="0"/>
          </a:p>
        </p:txBody>
      </p:sp>
      <p:sp>
        <p:nvSpPr>
          <p:cNvPr id="9" name="Shape 155"/>
          <p:cNvSpPr/>
          <p:nvPr/>
        </p:nvSpPr>
        <p:spPr>
          <a:xfrm>
            <a:off x="5807150" y="2806743"/>
            <a:ext cx="1669200" cy="831000"/>
          </a:xfrm>
          <a:prstGeom prst="foldedCorner">
            <a:avLst>
              <a:gd name="adj" fmla="val 16667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hu-HU" sz="1800" dirty="0" smtClean="0"/>
              <a:t>Készlet tételek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hu-HU" sz="1800" dirty="0" smtClean="0"/>
              <a:t>(Stock </a:t>
            </a:r>
            <a:r>
              <a:rPr lang="hu-HU" sz="1800" dirty="0" err="1" smtClean="0"/>
              <a:t>detail</a:t>
            </a:r>
            <a:r>
              <a:rPr lang="hu-HU" sz="1800" dirty="0" smtClean="0"/>
              <a:t>)</a:t>
            </a:r>
            <a:endParaRPr lang="hu-HU" sz="1800" dirty="0"/>
          </a:p>
        </p:txBody>
      </p:sp>
      <p:sp>
        <p:nvSpPr>
          <p:cNvPr id="10" name="Shape 156"/>
          <p:cNvSpPr/>
          <p:nvPr/>
        </p:nvSpPr>
        <p:spPr>
          <a:xfrm>
            <a:off x="5082800" y="3881143"/>
            <a:ext cx="1383300" cy="448199"/>
          </a:xfrm>
          <a:prstGeom prst="foldedCorner">
            <a:avLst>
              <a:gd name="adj" fmla="val 16667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rtl="0">
              <a:spcBef>
                <a:spcPts val="0"/>
              </a:spcBef>
              <a:buNone/>
            </a:pPr>
            <a:r>
              <a:rPr lang="hu-HU" dirty="0" smtClean="0"/>
              <a:t>Kumulált készletek</a:t>
            </a:r>
            <a:endParaRPr lang="hu-HU" dirty="0"/>
          </a:p>
        </p:txBody>
      </p:sp>
      <p:sp>
        <p:nvSpPr>
          <p:cNvPr id="11" name="Shape 157"/>
          <p:cNvSpPr/>
          <p:nvPr/>
        </p:nvSpPr>
        <p:spPr>
          <a:xfrm>
            <a:off x="5082800" y="4485080"/>
            <a:ext cx="1383300" cy="448199"/>
          </a:xfrm>
          <a:prstGeom prst="foldedCorner">
            <a:avLst>
              <a:gd name="adj" fmla="val 16667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rtl="0">
              <a:spcBef>
                <a:spcPts val="0"/>
              </a:spcBef>
              <a:buNone/>
            </a:pPr>
            <a:r>
              <a:rPr lang="hu-HU" dirty="0" smtClean="0"/>
              <a:t>Készlet érték elemek</a:t>
            </a:r>
            <a:endParaRPr lang="hu-HU" dirty="0"/>
          </a:p>
        </p:txBody>
      </p:sp>
      <p:sp>
        <p:nvSpPr>
          <p:cNvPr id="12" name="Shape 158"/>
          <p:cNvSpPr/>
          <p:nvPr/>
        </p:nvSpPr>
        <p:spPr>
          <a:xfrm>
            <a:off x="5082800" y="5089030"/>
            <a:ext cx="1383300" cy="448199"/>
          </a:xfrm>
          <a:prstGeom prst="foldedCorner">
            <a:avLst>
              <a:gd name="adj" fmla="val 16667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rtl="0">
              <a:spcBef>
                <a:spcPts val="0"/>
              </a:spcBef>
              <a:buNone/>
            </a:pPr>
            <a:r>
              <a:rPr lang="hu-HU" dirty="0" smtClean="0"/>
              <a:t>Számla tételek</a:t>
            </a:r>
          </a:p>
        </p:txBody>
      </p:sp>
      <p:cxnSp>
        <p:nvCxnSpPr>
          <p:cNvPr id="13" name="Shape 159"/>
          <p:cNvCxnSpPr>
            <a:endCxn id="9" idx="1"/>
          </p:cNvCxnSpPr>
          <p:nvPr/>
        </p:nvCxnSpPr>
        <p:spPr>
          <a:xfrm rot="-5400000" flipH="1">
            <a:off x="4887200" y="2302293"/>
            <a:ext cx="1418399" cy="421500"/>
          </a:xfrm>
          <a:prstGeom prst="bentConnector2">
            <a:avLst/>
          </a:prstGeom>
          <a:noFill/>
          <a:ln w="19050" cap="flat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160"/>
          <p:cNvCxnSpPr>
            <a:endCxn id="10" idx="3"/>
          </p:cNvCxnSpPr>
          <p:nvPr/>
        </p:nvCxnSpPr>
        <p:spPr>
          <a:xfrm rot="5400000">
            <a:off x="6413900" y="3673842"/>
            <a:ext cx="483600" cy="379200"/>
          </a:xfrm>
          <a:prstGeom prst="bentConnector2">
            <a:avLst/>
          </a:prstGeom>
          <a:noFill/>
          <a:ln w="19050" cap="flat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" name="Shape 161"/>
          <p:cNvCxnSpPr>
            <a:stCxn id="35" idx="2"/>
            <a:endCxn id="11" idx="3"/>
          </p:cNvCxnSpPr>
          <p:nvPr/>
        </p:nvCxnSpPr>
        <p:spPr>
          <a:xfrm rot="5400000">
            <a:off x="5701185" y="2587831"/>
            <a:ext cx="2886300" cy="1356300"/>
          </a:xfrm>
          <a:prstGeom prst="bentConnector2">
            <a:avLst/>
          </a:prstGeom>
          <a:noFill/>
          <a:ln w="19050" cap="flat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" name="Shape 162"/>
          <p:cNvCxnSpPr>
            <a:stCxn id="11" idx="1"/>
            <a:endCxn id="6" idx="3"/>
          </p:cNvCxnSpPr>
          <p:nvPr/>
        </p:nvCxnSpPr>
        <p:spPr>
          <a:xfrm rot="10800000">
            <a:off x="2173700" y="3475580"/>
            <a:ext cx="2909100" cy="1233600"/>
          </a:xfrm>
          <a:prstGeom prst="bentConnector3">
            <a:avLst>
              <a:gd name="adj1" fmla="val 50002"/>
            </a:avLst>
          </a:prstGeom>
          <a:noFill/>
          <a:ln w="19050" cap="flat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" name="Shape 163"/>
          <p:cNvCxnSpPr/>
          <p:nvPr/>
        </p:nvCxnSpPr>
        <p:spPr>
          <a:xfrm rot="5400000">
            <a:off x="6307199" y="3817167"/>
            <a:ext cx="981599" cy="663900"/>
          </a:xfrm>
          <a:prstGeom prst="bentConnector3">
            <a:avLst>
              <a:gd name="adj1" fmla="val 100076"/>
            </a:avLst>
          </a:prstGeom>
          <a:noFill/>
          <a:ln w="19050" cap="flat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" name="Shape 164"/>
          <p:cNvCxnSpPr>
            <a:endCxn id="12" idx="3"/>
          </p:cNvCxnSpPr>
          <p:nvPr/>
        </p:nvCxnSpPr>
        <p:spPr>
          <a:xfrm rot="5400000">
            <a:off x="6034850" y="4080280"/>
            <a:ext cx="1664100" cy="801600"/>
          </a:xfrm>
          <a:prstGeom prst="bentConnector2">
            <a:avLst/>
          </a:prstGeom>
          <a:noFill/>
          <a:ln w="19050" cap="flat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" name="Shape 165"/>
          <p:cNvCxnSpPr/>
          <p:nvPr/>
        </p:nvCxnSpPr>
        <p:spPr>
          <a:xfrm rot="5400000">
            <a:off x="5485524" y="2787493"/>
            <a:ext cx="3582900" cy="1689000"/>
          </a:xfrm>
          <a:prstGeom prst="bentConnector3">
            <a:avLst>
              <a:gd name="adj1" fmla="val 99932"/>
            </a:avLst>
          </a:prstGeom>
          <a:noFill/>
          <a:ln w="19050" cap="flat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" name="Shape 166"/>
          <p:cNvSpPr/>
          <p:nvPr/>
        </p:nvSpPr>
        <p:spPr>
          <a:xfrm>
            <a:off x="2493700" y="1295155"/>
            <a:ext cx="421499" cy="2453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167"/>
          <p:cNvSpPr/>
          <p:nvPr/>
        </p:nvSpPr>
        <p:spPr>
          <a:xfrm>
            <a:off x="4531975" y="1286005"/>
            <a:ext cx="421499" cy="2453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168"/>
          <p:cNvSpPr/>
          <p:nvPr/>
        </p:nvSpPr>
        <p:spPr>
          <a:xfrm>
            <a:off x="6587250" y="1286005"/>
            <a:ext cx="421499" cy="2453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169"/>
          <p:cNvSpPr/>
          <p:nvPr/>
        </p:nvSpPr>
        <p:spPr>
          <a:xfrm>
            <a:off x="492275" y="1858918"/>
            <a:ext cx="7886250" cy="4030325"/>
          </a:xfrm>
          <a:custGeom>
            <a:avLst/>
            <a:gdLst/>
            <a:ahLst/>
            <a:cxnLst/>
            <a:rect l="0" t="0" r="0" b="0"/>
            <a:pathLst>
              <a:path w="315450" h="161213" extrusionOk="0">
                <a:moveTo>
                  <a:pt x="315083" y="0"/>
                </a:moveTo>
                <a:lnTo>
                  <a:pt x="315450" y="161213"/>
                </a:lnTo>
                <a:lnTo>
                  <a:pt x="0" y="159744"/>
                </a:lnTo>
              </a:path>
            </a:pathLst>
          </a:custGeom>
          <a:noFill/>
          <a:ln w="19050" cap="flat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24" name="Shape 170"/>
          <p:cNvSpPr/>
          <p:nvPr/>
        </p:nvSpPr>
        <p:spPr>
          <a:xfrm>
            <a:off x="501475" y="3437993"/>
            <a:ext cx="18350" cy="2414525"/>
          </a:xfrm>
          <a:custGeom>
            <a:avLst/>
            <a:gdLst/>
            <a:ahLst/>
            <a:cxnLst/>
            <a:rect l="0" t="0" r="0" b="0"/>
            <a:pathLst>
              <a:path w="734" h="96581" extrusionOk="0">
                <a:moveTo>
                  <a:pt x="0" y="96581"/>
                </a:moveTo>
                <a:lnTo>
                  <a:pt x="734" y="0"/>
                </a:lnTo>
              </a:path>
            </a:pathLst>
          </a:custGeom>
          <a:noFill/>
          <a:ln w="19050" cap="flat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hu-HU"/>
          </a:p>
        </p:txBody>
      </p:sp>
      <p:cxnSp>
        <p:nvCxnSpPr>
          <p:cNvPr id="25" name="Shape 171"/>
          <p:cNvCxnSpPr>
            <a:endCxn id="6" idx="1"/>
          </p:cNvCxnSpPr>
          <p:nvPr/>
        </p:nvCxnSpPr>
        <p:spPr>
          <a:xfrm>
            <a:off x="524175" y="3465905"/>
            <a:ext cx="266100" cy="9600"/>
          </a:xfrm>
          <a:prstGeom prst="straightConnector1">
            <a:avLst/>
          </a:prstGeom>
          <a:noFill/>
          <a:ln w="19050" cap="flat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" name="Shape 172"/>
          <p:cNvCxnSpPr>
            <a:endCxn id="7" idx="1"/>
          </p:cNvCxnSpPr>
          <p:nvPr/>
        </p:nvCxnSpPr>
        <p:spPr>
          <a:xfrm>
            <a:off x="510675" y="4144992"/>
            <a:ext cx="279600" cy="9000"/>
          </a:xfrm>
          <a:prstGeom prst="straightConnector1">
            <a:avLst/>
          </a:prstGeom>
          <a:noFill/>
          <a:ln w="19050" cap="flat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" name="Shape 173"/>
          <p:cNvCxnSpPr/>
          <p:nvPr/>
        </p:nvCxnSpPr>
        <p:spPr>
          <a:xfrm>
            <a:off x="510650" y="4805918"/>
            <a:ext cx="257099" cy="0"/>
          </a:xfrm>
          <a:prstGeom prst="straightConnector1">
            <a:avLst/>
          </a:prstGeom>
          <a:noFill/>
          <a:ln w="19050" cap="flat">
            <a:solidFill>
              <a:srgbClr val="4A86E8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72713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Hogyan lehet elindulni egy ERP rendszerrel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Normál bevezetési menetrend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Ügyfél igények felmérése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Rendszer paraméterezésének és kiegészítő egyedi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fejlesztéseknek a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megtervezése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Implementáció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Paraméterezés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Egyedi fejlesztések (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interfészek…)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Egyedi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riportok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Bizonylatképek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Adatmigráció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Többnyire törzsadatok és nyitóadatok átvitele a régi rendszerből vagy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excel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táblákból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Teljes, tételes tranzakciós adatok átvitelére legtöbbször nincs lehetőség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Oktatás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vállalat saját adataival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Éles indulás (felügyelettel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34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Hogyan lehet elindulni egy ERP rendszerrel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041" cy="42357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Egy frissen feltelepített rendszert – amíg nincs megfelelően paraméterezve – nem lehet elkezdeni használni.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Pareto-elv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alapján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Olyan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alap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paraméterezés kerül kialakításra,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ami a felhasználók 80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%-ának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az igényeit 100%-ban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kielégíti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Az előadásokon és a gyakorlatokon zömében felparaméterezett folyamatokkal fogunk dolgozni.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74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Komplex project terv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2" y="1196752"/>
            <a:ext cx="871098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7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Gyakorlat – </a:t>
            </a: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számlázás 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példa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Számlázás folyamata – gyakorlati példa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Új vevő felvitele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Egy számla elkészítése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Szállítólevélből tételek átvétele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Egy szolgáltatás értékesítése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végeredmény: a számla, melyet egy riporton is megnézünk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háttérben, az analitikák szintjén komplex folyamatok zajlanak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Az összes képernyő működését háttér paraméterek szabályozzák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83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Gyakorlat – számlázás példa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6002"/>
            <a:ext cx="8423275" cy="42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79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Gyakorlat – számlázás példa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84784"/>
            <a:ext cx="5460479" cy="419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4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ERP piaci </a:t>
            </a: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körkép, csoportosítási lehetőségek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ERP = SAP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Gyártók szerint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Hazai rendszerek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Specializáltabbak, „vezetik” a felhasználót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Nemzetközi rendszerek 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Szabadabb kezet adnak a felhasználóknak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pl. SAP, Microsoft, Oracle, Epicor stb.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Szakmai szempont szerint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Általános ERP rendszerek 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Jellemzően: kereskedelem vagy termelés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Szakmai specifikus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Általános rendszerek kiegészítése szakmai modulokkal 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pl. közigazgatás, mezőgazdaság, informatikai nagykereskedés, építőipar stb.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Egyedi fejlesztésű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Teljesen új fejlesztés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Adott vállalatra szabott, terjesztése problémás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54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Gyakorlat – számlázás példa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6002"/>
            <a:ext cx="8423275" cy="42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24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Gyakorlat – számlázás példa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362" y="1687513"/>
            <a:ext cx="53149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14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Gyakorlat – számlázás példa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08720"/>
            <a:ext cx="5850127" cy="522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0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Kérdések?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3259" y="1484784"/>
            <a:ext cx="8424041" cy="1787461"/>
          </a:xfrm>
        </p:spPr>
        <p:txBody>
          <a:bodyPr>
            <a:noAutofit/>
          </a:bodyPr>
          <a:lstStyle/>
          <a:p>
            <a:endParaRPr lang="hu-HU" sz="3200" dirty="0" smtClean="0"/>
          </a:p>
          <a:p>
            <a:endParaRPr lang="hu-HU" sz="3200" dirty="0"/>
          </a:p>
          <a:p>
            <a:r>
              <a:rPr lang="hu-HU" sz="3200" dirty="0" smtClean="0"/>
              <a:t>			Kérdések?</a:t>
            </a:r>
          </a:p>
          <a:p>
            <a:endParaRPr lang="hu-HU" sz="3200" dirty="0"/>
          </a:p>
          <a:p>
            <a:endParaRPr lang="hu-HU" sz="3200" dirty="0"/>
          </a:p>
        </p:txBody>
      </p:sp>
      <p:sp>
        <p:nvSpPr>
          <p:cNvPr id="4" name="Téglalap 3"/>
          <p:cNvSpPr/>
          <p:nvPr/>
        </p:nvSpPr>
        <p:spPr>
          <a:xfrm>
            <a:off x="4305300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hu-HU" sz="1200" dirty="0">
                <a:solidFill>
                  <a:schemeClr val="accent1">
                    <a:lumMod val="75000"/>
                  </a:schemeClr>
                </a:solidFill>
              </a:rPr>
              <a:t>Szalóki László	</a:t>
            </a:r>
          </a:p>
          <a:p>
            <a:pPr lvl="1"/>
            <a:r>
              <a:rPr lang="hu-HU" sz="1200" dirty="0">
                <a:solidFill>
                  <a:schemeClr val="accent1">
                    <a:lumMod val="75000"/>
                  </a:schemeClr>
                </a:solidFill>
              </a:rPr>
              <a:t>rEVOLUTION Kft,  ügyvezető, termékfejlesztési vezető</a:t>
            </a:r>
          </a:p>
          <a:p>
            <a:pPr lvl="1"/>
            <a:r>
              <a:rPr lang="hu-HU" sz="1200" dirty="0">
                <a:solidFill>
                  <a:schemeClr val="accent1">
                    <a:lumMod val="75000"/>
                  </a:schemeClr>
                </a:solidFill>
              </a:rPr>
              <a:t>EMAIL:  </a:t>
            </a:r>
            <a:r>
              <a:rPr lang="hu-HU" sz="1200" dirty="0" err="1">
                <a:solidFill>
                  <a:schemeClr val="accent1">
                    <a:lumMod val="75000"/>
                  </a:schemeClr>
                </a:solidFill>
                <a:hlinkClick r:id="rId2"/>
              </a:rPr>
              <a:t>laszlo.szaloki</a:t>
            </a:r>
            <a:r>
              <a:rPr lang="hu-HU" sz="12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@</a:t>
            </a:r>
            <a:r>
              <a:rPr lang="hu-HU" sz="1200" dirty="0" err="1">
                <a:solidFill>
                  <a:schemeClr val="accent1">
                    <a:lumMod val="75000"/>
                  </a:schemeClr>
                </a:solidFill>
                <a:hlinkClick r:id="rId2"/>
              </a:rPr>
              <a:t>revolution.hu</a:t>
            </a:r>
            <a:endParaRPr lang="hu-HU" sz="12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hu-HU" sz="12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u-HU" sz="1200" dirty="0">
                <a:solidFill>
                  <a:schemeClr val="accent1">
                    <a:lumMod val="75000"/>
                  </a:schemeClr>
                </a:solidFill>
              </a:rPr>
              <a:t>Király Balázs 	  </a:t>
            </a:r>
          </a:p>
          <a:p>
            <a:pPr lvl="1"/>
            <a:r>
              <a:rPr lang="hu-HU" sz="1200" dirty="0">
                <a:solidFill>
                  <a:schemeClr val="accent1">
                    <a:lumMod val="75000"/>
                  </a:schemeClr>
                </a:solidFill>
              </a:rPr>
              <a:t>rEVOLUTION Kft, ERP tanácsadó, SCRUM </a:t>
            </a:r>
            <a:r>
              <a:rPr lang="hu-HU" sz="1200" dirty="0" err="1">
                <a:solidFill>
                  <a:schemeClr val="accent1">
                    <a:lumMod val="75000"/>
                  </a:schemeClr>
                </a:solidFill>
              </a:rPr>
              <a:t>master</a:t>
            </a:r>
            <a:endParaRPr lang="hu-HU" sz="12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u-HU" sz="1200" dirty="0">
                <a:solidFill>
                  <a:schemeClr val="accent1">
                    <a:lumMod val="75000"/>
                  </a:schemeClr>
                </a:solidFill>
              </a:rPr>
              <a:t>EMAIL: </a:t>
            </a:r>
            <a:r>
              <a:rPr lang="hu-HU" sz="12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balazs.kiraly</a:t>
            </a:r>
            <a:r>
              <a:rPr lang="hu-HU" sz="12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@</a:t>
            </a:r>
            <a:r>
              <a:rPr lang="hu-HU" sz="1200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revolution.hu</a:t>
            </a:r>
            <a:endParaRPr lang="hu-HU" sz="12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hu-HU" sz="12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u-HU" sz="1200" dirty="0" err="1">
                <a:solidFill>
                  <a:schemeClr val="accent1">
                    <a:lumMod val="75000"/>
                  </a:schemeClr>
                </a:solidFill>
              </a:rPr>
              <a:t>www.revolution.hu</a:t>
            </a:r>
            <a:endParaRPr lang="hu-H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12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Labor feladat…	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Labor gyakorlat feladat a </a:t>
            </a:r>
            <a:b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</a:rPr>
              <a:t>deep.erp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 rendszer általános használata” </a:t>
            </a:r>
            <a:b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című előadáshoz kapcsolódóan</a:t>
            </a:r>
            <a:b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1">
                    <a:lumMod val="75000"/>
                  </a:schemeClr>
                </a:solidFill>
              </a:rPr>
              <a:t>Lépjen </a:t>
            </a:r>
            <a:r>
              <a:rPr lang="hu-HU" sz="2600" dirty="0">
                <a:solidFill>
                  <a:schemeClr val="accent1">
                    <a:lumMod val="75000"/>
                  </a:schemeClr>
                </a:solidFill>
              </a:rPr>
              <a:t>be  a programba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1">
                    <a:lumMod val="75000"/>
                  </a:schemeClr>
                </a:solidFill>
              </a:rPr>
              <a:t>Vegyen </a:t>
            </a:r>
            <a:r>
              <a:rPr lang="hu-HU" sz="2600" dirty="0">
                <a:solidFill>
                  <a:schemeClr val="accent1">
                    <a:lumMod val="75000"/>
                  </a:schemeClr>
                </a:solidFill>
              </a:rPr>
              <a:t>fel egy elmenthető szűrőfeltételt a vevőkhöz (A,B, C betűvel kezdődő vevők)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1">
                    <a:lumMod val="75000"/>
                  </a:schemeClr>
                </a:solidFill>
              </a:rPr>
              <a:t>Alkalmazza </a:t>
            </a:r>
            <a:r>
              <a:rPr lang="hu-HU" sz="2600" dirty="0">
                <a:solidFill>
                  <a:schemeClr val="accent1">
                    <a:lumMod val="75000"/>
                  </a:schemeClr>
                </a:solidFill>
              </a:rPr>
              <a:t>a szűrőfeltételt és vizsgálja meg, hogy működik-e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1">
                    <a:lumMod val="75000"/>
                  </a:schemeClr>
                </a:solidFill>
              </a:rPr>
              <a:t>Vegyen </a:t>
            </a:r>
            <a:r>
              <a:rPr lang="hu-HU" sz="2600" dirty="0">
                <a:solidFill>
                  <a:schemeClr val="accent1">
                    <a:lumMod val="75000"/>
                  </a:schemeClr>
                </a:solidFill>
              </a:rPr>
              <a:t>fel egy új vevőt (vevő, 2 kapcsolattartó, 2 telephely)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1">
                    <a:lumMod val="75000"/>
                  </a:schemeClr>
                </a:solidFill>
              </a:rPr>
              <a:t>Módosítsa </a:t>
            </a:r>
            <a:r>
              <a:rPr lang="hu-HU" sz="2600" dirty="0">
                <a:solidFill>
                  <a:schemeClr val="accent1">
                    <a:lumMod val="75000"/>
                  </a:schemeClr>
                </a:solidFill>
              </a:rPr>
              <a:t>meg a vevőt és vegyen fel hozzá még egy telephelyet.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chemeClr val="accent1">
                    <a:lumMod val="75000"/>
                  </a:schemeClr>
                </a:solidFill>
              </a:rPr>
              <a:t>Nyomtassa </a:t>
            </a:r>
            <a:r>
              <a:rPr lang="hu-HU" sz="2600" dirty="0">
                <a:solidFill>
                  <a:schemeClr val="accent1">
                    <a:lumMod val="75000"/>
                  </a:schemeClr>
                </a:solidFill>
              </a:rPr>
              <a:t>ki a vevők listáját.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24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ERP piaci körkép, csoportosítási lehetőségek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Vállalatméret szerint (hazai viszonylatban)</a:t>
            </a: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Kisvállalkozások szigetrendszerei – nem ERP</a:t>
            </a: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KKV ERP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1-4MFt rendszer érték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Kevés felhasználó vagy szűk modellspektrum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Közép- és nagyvállalati ERP 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3-30MFt rendszer érték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Nagyvállalati ERP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25MFt+ rendszer érték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59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A deep.erp helye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KKV ERP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KKV-k és a nagyvállalatok rétegének határán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Későbbiekben kiegészítve a korábbi tapasztalatok alapján specializációkkal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Mezőgazdaság, építőipar, project alapú termelés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Célközönség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Magyar KKV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Magyar nagyvállalatok (5-20Mrd Ft forgalomig)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Ügyfélkör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Kereskedő cégek, könyvelő irodák,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outsource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cégek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Project alapú termelés (építőipar, egyedi gépgyártás)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Gyártó cégek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Mezőgazdaság (Input anyag kereskedelem, termeltetés,  közraktározás, termény kereskedelem)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Project méret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1-20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MFt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project érték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3-50 konkurens felhasználó</a:t>
            </a:r>
          </a:p>
        </p:txBody>
      </p:sp>
    </p:spTree>
    <p:extLst>
      <p:ext uri="{BB962C8B-B14F-4D97-AF65-F5344CB8AC3E}">
        <p14:creationId xmlns:p14="http://schemas.microsoft.com/office/powerpoint/2010/main" val="1881336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A deep.erp </a:t>
            </a:r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helye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301927" y="4941168"/>
            <a:ext cx="11672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 smtClean="0"/>
          </a:p>
          <a:p>
            <a:pPr algn="ctr"/>
            <a:r>
              <a:rPr lang="hu-HU" sz="1600" dirty="0" smtClean="0"/>
              <a:t>Expressz</a:t>
            </a:r>
          </a:p>
          <a:p>
            <a:pPr algn="ctr"/>
            <a:r>
              <a:rPr lang="hu-HU" sz="1600" dirty="0" err="1" smtClean="0"/>
              <a:t>Kulcs-Soft</a:t>
            </a:r>
            <a:endParaRPr lang="hu-HU" sz="16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687464" y="3905827"/>
            <a:ext cx="201622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u-HU" sz="1800" dirty="0" smtClean="0"/>
              <a:t>Iroda++</a:t>
            </a:r>
          </a:p>
          <a:p>
            <a:pPr algn="ctr"/>
            <a:r>
              <a:rPr lang="hu-HU" sz="1800" dirty="0" smtClean="0"/>
              <a:t>Nagy Machinátor</a:t>
            </a:r>
          </a:p>
          <a:p>
            <a:pPr algn="ctr"/>
            <a:r>
              <a:rPr lang="hu-HU" sz="1800" dirty="0" smtClean="0"/>
              <a:t>RLB60</a:t>
            </a:r>
            <a:endParaRPr lang="hu-HU" sz="1800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07620" y="6129300"/>
            <a:ext cx="86836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728573" y="61293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1M</a:t>
            </a:r>
            <a:endParaRPr lang="hu-HU" sz="1800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1978985" y="980728"/>
            <a:ext cx="0" cy="514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2951093" y="980728"/>
            <a:ext cx="0" cy="514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3923201" y="980728"/>
            <a:ext cx="0" cy="514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4895309" y="980728"/>
            <a:ext cx="0" cy="514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5867417" y="980728"/>
            <a:ext cx="0" cy="514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6839525" y="980728"/>
            <a:ext cx="0" cy="514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7811633" y="980728"/>
            <a:ext cx="0" cy="514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8783741" y="980728"/>
            <a:ext cx="0" cy="514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2697853" y="6129300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3M</a:t>
            </a:r>
            <a:endParaRPr lang="hu-HU" sz="18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671173" y="6129300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5M</a:t>
            </a:r>
            <a:endParaRPr lang="hu-HU" sz="18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642676" y="6129300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7M</a:t>
            </a:r>
            <a:endParaRPr lang="hu-HU" sz="18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550665" y="61293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10M</a:t>
            </a:r>
            <a:endParaRPr lang="hu-HU" sz="18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539341" y="6129300"/>
            <a:ext cx="63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15M</a:t>
            </a:r>
            <a:endParaRPr lang="hu-HU" sz="18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494881" y="61293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30M</a:t>
            </a:r>
            <a:endParaRPr lang="hu-HU" sz="18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8402988" y="61293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60M</a:t>
            </a:r>
            <a:endParaRPr lang="hu-HU" sz="1800" dirty="0"/>
          </a:p>
        </p:txBody>
      </p:sp>
      <p:cxnSp>
        <p:nvCxnSpPr>
          <p:cNvPr id="23" name="Egyenes összekötő nyíllal 22"/>
          <p:cNvCxnSpPr/>
          <p:nvPr/>
        </p:nvCxnSpPr>
        <p:spPr>
          <a:xfrm flipV="1">
            <a:off x="207620" y="723900"/>
            <a:ext cx="0" cy="540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207620" y="4401108"/>
            <a:ext cx="85761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207619" y="2744924"/>
            <a:ext cx="85761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kerekített téglalap 25"/>
          <p:cNvSpPr/>
          <p:nvPr/>
        </p:nvSpPr>
        <p:spPr>
          <a:xfrm>
            <a:off x="4420585" y="1736812"/>
            <a:ext cx="4470660" cy="2817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u-HU" sz="1800" dirty="0" smtClean="0"/>
              <a:t>NAV BE/AM</a:t>
            </a:r>
            <a:endParaRPr lang="hu-HU" sz="18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184930" y="827420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Komplexitás</a:t>
            </a:r>
            <a:endParaRPr lang="hu-HU" sz="18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3075835" y="4950813"/>
            <a:ext cx="4061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b="1" dirty="0" smtClean="0">
                <a:solidFill>
                  <a:srgbClr val="FF0000"/>
                </a:solidFill>
                <a:latin typeface="+mj-lt"/>
              </a:rPr>
              <a:t>Célpiac - </a:t>
            </a:r>
          </a:p>
          <a:p>
            <a:r>
              <a:rPr lang="hu-HU" sz="1800" b="1" dirty="0" smtClean="0">
                <a:solidFill>
                  <a:srgbClr val="FF0000"/>
                </a:solidFill>
                <a:latin typeface="+mj-lt"/>
              </a:rPr>
              <a:t>Microsoft oldaláról ide nincsen termék…</a:t>
            </a:r>
            <a:endParaRPr lang="hu-HU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3489243" y="2001135"/>
            <a:ext cx="4322390" cy="1783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1800" dirty="0" smtClean="0"/>
              <a:t>Nagy szereplők: </a:t>
            </a:r>
          </a:p>
          <a:p>
            <a:pPr algn="ctr"/>
            <a:r>
              <a:rPr lang="hu-HU" sz="1800" dirty="0" smtClean="0"/>
              <a:t>SAP </a:t>
            </a:r>
            <a:r>
              <a:rPr lang="hu-HU" sz="1800" dirty="0" err="1" smtClean="0"/>
              <a:t>Bone</a:t>
            </a:r>
            <a:r>
              <a:rPr lang="hu-HU" sz="1800" dirty="0" smtClean="0"/>
              <a:t>; CODA; </a:t>
            </a:r>
            <a:r>
              <a:rPr lang="hu-HU" sz="1800" dirty="0" err="1" smtClean="0"/>
              <a:t>ShERPa</a:t>
            </a:r>
            <a:r>
              <a:rPr lang="hu-HU" sz="1800" dirty="0" smtClean="0"/>
              <a:t>; </a:t>
            </a:r>
            <a:r>
              <a:rPr lang="hu-HU" sz="1800" dirty="0" err="1" smtClean="0"/>
              <a:t>Vectory</a:t>
            </a:r>
            <a:r>
              <a:rPr lang="hu-HU" sz="1800" dirty="0" smtClean="0"/>
              <a:t>; </a:t>
            </a:r>
            <a:r>
              <a:rPr lang="hu-HU" sz="1800" dirty="0" err="1" smtClean="0"/>
              <a:t>Innosmart</a:t>
            </a:r>
            <a:r>
              <a:rPr lang="hu-HU" sz="1800" dirty="0" smtClean="0"/>
              <a:t>; </a:t>
            </a:r>
            <a:r>
              <a:rPr lang="hu-HU" sz="1800" dirty="0" err="1" smtClean="0"/>
              <a:t>Winner</a:t>
            </a:r>
            <a:r>
              <a:rPr lang="hu-HU" sz="1800" dirty="0" smtClean="0"/>
              <a:t>; </a:t>
            </a:r>
            <a:r>
              <a:rPr lang="hu-HU" sz="1800" dirty="0" err="1" smtClean="0"/>
              <a:t>Octopus</a:t>
            </a:r>
            <a:r>
              <a:rPr lang="hu-HU" sz="1800" dirty="0" smtClean="0"/>
              <a:t>…</a:t>
            </a:r>
            <a:endParaRPr lang="hu-HU" sz="1800" dirty="0"/>
          </a:p>
        </p:txBody>
      </p:sp>
      <p:sp>
        <p:nvSpPr>
          <p:cNvPr id="30" name="Lekerekített téglalap 29"/>
          <p:cNvSpPr/>
          <p:nvPr/>
        </p:nvSpPr>
        <p:spPr>
          <a:xfrm>
            <a:off x="3367386" y="3383860"/>
            <a:ext cx="1255645" cy="119769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 smtClean="0"/>
              <a:t>NAV</a:t>
            </a:r>
          </a:p>
          <a:p>
            <a:pPr algn="ctr"/>
            <a:r>
              <a:rPr lang="hu-HU" sz="1800" dirty="0" smtClean="0"/>
              <a:t>BE</a:t>
            </a:r>
          </a:p>
          <a:p>
            <a:pPr algn="ctr"/>
            <a:r>
              <a:rPr lang="hu-HU" sz="1800" dirty="0" err="1" smtClean="0"/>
              <a:t>BOX</a:t>
            </a:r>
            <a:endParaRPr lang="hu-HU" sz="1800" dirty="0" smtClean="0"/>
          </a:p>
        </p:txBody>
      </p:sp>
      <p:sp>
        <p:nvSpPr>
          <p:cNvPr id="31" name="Ellipszis 30"/>
          <p:cNvSpPr/>
          <p:nvPr/>
        </p:nvSpPr>
        <p:spPr>
          <a:xfrm>
            <a:off x="2235121" y="2932070"/>
            <a:ext cx="4448216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790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Játék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…bevezetési céldátum: 2015 Q3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Ezért meghirdetünk egy versenyt…</a:t>
            </a:r>
          </a:p>
          <a:p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Mindenki kap egy demó rendszert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bugok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jelentéséért jutalom jár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regisztrálók megkapják az információkat a jelentés módjáról, valamint a részletes szabályokat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53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Fejlesztési terv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hevron 8"/>
          <p:cNvSpPr/>
          <p:nvPr/>
        </p:nvSpPr>
        <p:spPr>
          <a:xfrm>
            <a:off x="7858095" y="2863210"/>
            <a:ext cx="1648018" cy="664434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5" name="Chevron 8"/>
          <p:cNvSpPr/>
          <p:nvPr/>
        </p:nvSpPr>
        <p:spPr>
          <a:xfrm>
            <a:off x="6551886" y="2856541"/>
            <a:ext cx="1648018" cy="664434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6" name="Lefelé nyíl 5"/>
          <p:cNvSpPr/>
          <p:nvPr/>
        </p:nvSpPr>
        <p:spPr>
          <a:xfrm flipV="1">
            <a:off x="270755" y="2274293"/>
            <a:ext cx="756084" cy="618455"/>
          </a:xfrm>
          <a:prstGeom prst="downArrow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 flipV="1">
            <a:off x="2574293" y="2276872"/>
            <a:ext cx="756084" cy="618455"/>
          </a:xfrm>
          <a:prstGeom prst="downArrow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 flipV="1">
            <a:off x="5677177" y="2267922"/>
            <a:ext cx="756084" cy="618455"/>
          </a:xfrm>
          <a:prstGeom prst="downArrow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>
            <a:off x="6646550" y="3488509"/>
            <a:ext cx="756084" cy="618455"/>
          </a:xfrm>
          <a:prstGeom prst="downArrow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felé nyíl 9"/>
          <p:cNvSpPr/>
          <p:nvPr/>
        </p:nvSpPr>
        <p:spPr>
          <a:xfrm>
            <a:off x="4324292" y="3478802"/>
            <a:ext cx="756084" cy="618455"/>
          </a:xfrm>
          <a:prstGeom prst="downArrow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felé nyíl 10"/>
          <p:cNvSpPr/>
          <p:nvPr/>
        </p:nvSpPr>
        <p:spPr>
          <a:xfrm>
            <a:off x="1569986" y="3462222"/>
            <a:ext cx="756084" cy="618455"/>
          </a:xfrm>
          <a:prstGeom prst="downArrow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Box 19"/>
          <p:cNvSpPr txBox="1"/>
          <p:nvPr/>
        </p:nvSpPr>
        <p:spPr>
          <a:xfrm>
            <a:off x="489865" y="1056094"/>
            <a:ext cx="2084427" cy="118477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Értékesítés</a:t>
            </a:r>
          </a:p>
          <a:p>
            <a:r>
              <a:rPr lang="hu-H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Beszerzés</a:t>
            </a:r>
          </a:p>
          <a:p>
            <a:r>
              <a:rPr lang="hu-H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Készlet</a:t>
            </a:r>
          </a:p>
          <a:p>
            <a:r>
              <a:rPr lang="hu-H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Főkönyv, pénzügy</a:t>
            </a:r>
          </a:p>
        </p:txBody>
      </p:sp>
      <p:sp>
        <p:nvSpPr>
          <p:cNvPr id="13" name="TextBox 20"/>
          <p:cNvSpPr txBox="1">
            <a:spLocks noChangeAspect="1"/>
          </p:cNvSpPr>
          <p:nvPr/>
        </p:nvSpPr>
        <p:spPr>
          <a:xfrm>
            <a:off x="1799692" y="4080677"/>
            <a:ext cx="2485495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spAutoFit/>
          </a:bodyPr>
          <a:lstStyle>
            <a:defPPr>
              <a:defRPr lang="en-GB"/>
            </a:defPPr>
            <a:lvl1pPr marL="0" algn="l" defTabSz="914400" eaLnBrk="1" latinLnBrk="0" hangingPunct="1"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algn="l" defTabSz="914400" eaLnBrk="1" latinLnBrk="0" hangingPunct="1">
              <a:defRPr sz="1800">
                <a:latin typeface="+mn-lt"/>
              </a:defRPr>
            </a:lvl2pPr>
            <a:lvl3pPr algn="l" defTabSz="914400" eaLnBrk="1" latinLnBrk="0" hangingPunct="1">
              <a:defRPr sz="1800">
                <a:latin typeface="+mn-lt"/>
              </a:defRPr>
            </a:lvl3pPr>
            <a:lvl4pPr algn="l" defTabSz="914400" eaLnBrk="1" latinLnBrk="0" hangingPunct="1">
              <a:defRPr sz="1800">
                <a:latin typeface="+mn-lt"/>
              </a:defRPr>
            </a:lvl4pPr>
            <a:lvl5pPr algn="l"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hu-HU" dirty="0"/>
              <a:t>Banki </a:t>
            </a:r>
            <a:r>
              <a:rPr lang="hu-HU" dirty="0" smtClean="0"/>
              <a:t>kommunikáció</a:t>
            </a:r>
            <a:endParaRPr lang="hu-HU" dirty="0"/>
          </a:p>
          <a:p>
            <a:r>
              <a:rPr lang="hu-HU" dirty="0"/>
              <a:t>Tárgyi eszköz</a:t>
            </a:r>
          </a:p>
          <a:p>
            <a:r>
              <a:rPr lang="hu-HU" dirty="0" smtClean="0"/>
              <a:t>Mérlegkészítő</a:t>
            </a:r>
            <a:endParaRPr lang="hu-HU" dirty="0"/>
          </a:p>
        </p:txBody>
      </p:sp>
      <p:sp>
        <p:nvSpPr>
          <p:cNvPr id="14" name="TextBox 21"/>
          <p:cNvSpPr txBox="1"/>
          <p:nvPr/>
        </p:nvSpPr>
        <p:spPr>
          <a:xfrm>
            <a:off x="2706985" y="1071317"/>
            <a:ext cx="2373391" cy="11695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noAutofit/>
          </a:bodyPr>
          <a:lstStyle>
            <a:defPPr>
              <a:defRPr lang="en-GB"/>
            </a:defPPr>
            <a:lvl1pPr marL="0" algn="l" defTabSz="914400" eaLnBrk="1" latinLnBrk="0" hangingPunct="1"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algn="l" defTabSz="914400" eaLnBrk="1" latinLnBrk="0" hangingPunct="1">
              <a:defRPr sz="1800">
                <a:latin typeface="+mn-lt"/>
              </a:defRPr>
            </a:lvl2pPr>
            <a:lvl3pPr algn="l" defTabSz="914400" eaLnBrk="1" latinLnBrk="0" hangingPunct="1">
              <a:defRPr sz="1800">
                <a:latin typeface="+mn-lt"/>
              </a:defRPr>
            </a:lvl3pPr>
            <a:lvl4pPr algn="l" defTabSz="914400" eaLnBrk="1" latinLnBrk="0" hangingPunct="1">
              <a:defRPr sz="1800">
                <a:latin typeface="+mn-lt"/>
              </a:defRPr>
            </a:lvl4pPr>
            <a:lvl5pPr algn="l"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hu-HU" dirty="0"/>
              <a:t>Kontírozás</a:t>
            </a:r>
          </a:p>
          <a:p>
            <a:r>
              <a:rPr lang="hu-HU" dirty="0" smtClean="0"/>
              <a:t>Automata </a:t>
            </a:r>
            <a:r>
              <a:rPr lang="hu-HU" dirty="0"/>
              <a:t>számlázás</a:t>
            </a:r>
            <a:endParaRPr lang="en-PH" dirty="0"/>
          </a:p>
          <a:p>
            <a:r>
              <a:rPr lang="hu-HU" dirty="0" smtClean="0"/>
              <a:t>Stabilizálás</a:t>
            </a:r>
            <a:endParaRPr lang="hu-HU" dirty="0"/>
          </a:p>
          <a:p>
            <a:r>
              <a:rPr lang="hu-HU" dirty="0" smtClean="0"/>
              <a:t>Oktató </a:t>
            </a:r>
            <a:r>
              <a:rPr lang="hu-HU" dirty="0"/>
              <a:t>anyagok</a:t>
            </a:r>
            <a:endParaRPr lang="en-PH" dirty="0"/>
          </a:p>
        </p:txBody>
      </p:sp>
      <p:sp>
        <p:nvSpPr>
          <p:cNvPr id="15" name="TextBox 22"/>
          <p:cNvSpPr txBox="1">
            <a:spLocks noChangeAspect="1"/>
          </p:cNvSpPr>
          <p:nvPr/>
        </p:nvSpPr>
        <p:spPr>
          <a:xfrm>
            <a:off x="4499992" y="4103963"/>
            <a:ext cx="1548172" cy="9000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noAutofit/>
          </a:bodyPr>
          <a:lstStyle>
            <a:defPPr>
              <a:defRPr lang="en-GB"/>
            </a:defPPr>
            <a:lvl1pPr marL="0" algn="l" defTabSz="914400" eaLnBrk="1" latinLnBrk="0" hangingPunct="1"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algn="l" defTabSz="914400" eaLnBrk="1" latinLnBrk="0" hangingPunct="1">
              <a:defRPr sz="1800">
                <a:latin typeface="+mn-lt"/>
              </a:defRPr>
            </a:lvl2pPr>
            <a:lvl3pPr algn="l" defTabSz="914400" eaLnBrk="1" latinLnBrk="0" hangingPunct="1">
              <a:defRPr sz="1800">
                <a:latin typeface="+mn-lt"/>
              </a:defRPr>
            </a:lvl3pPr>
            <a:lvl4pPr algn="l" defTabSz="914400" eaLnBrk="1" latinLnBrk="0" hangingPunct="1">
              <a:defRPr sz="1800">
                <a:latin typeface="+mn-lt"/>
              </a:defRPr>
            </a:lvl4pPr>
            <a:lvl5pPr algn="l"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hu-HU" dirty="0"/>
              <a:t>CRM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5858688" y="1056094"/>
            <a:ext cx="2228022" cy="118477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noAutofit/>
          </a:bodyPr>
          <a:lstStyle>
            <a:defPPr>
              <a:defRPr lang="en-GB"/>
            </a:defPPr>
            <a:lvl1pPr marL="0" algn="l" defTabSz="914400" eaLnBrk="1" latinLnBrk="0" hangingPunct="1"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algn="l" defTabSz="914400" eaLnBrk="1" latinLnBrk="0" hangingPunct="1">
              <a:defRPr sz="1800">
                <a:latin typeface="+mn-lt"/>
              </a:defRPr>
            </a:lvl2pPr>
            <a:lvl3pPr algn="l" defTabSz="914400" eaLnBrk="1" latinLnBrk="0" hangingPunct="1">
              <a:defRPr sz="1800">
                <a:latin typeface="+mn-lt"/>
              </a:defRPr>
            </a:lvl3pPr>
            <a:lvl4pPr algn="l" defTabSz="914400" eaLnBrk="1" latinLnBrk="0" hangingPunct="1">
              <a:defRPr sz="1800">
                <a:latin typeface="+mn-lt"/>
              </a:defRPr>
            </a:lvl4pPr>
            <a:lvl5pPr algn="l"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hu-HU" dirty="0"/>
              <a:t>ABEV Modul</a:t>
            </a:r>
          </a:p>
          <a:p>
            <a:r>
              <a:rPr lang="hu-HU" dirty="0"/>
              <a:t>Könyvvizsgálói kamara interfész</a:t>
            </a:r>
          </a:p>
        </p:txBody>
      </p:sp>
      <p:grpSp>
        <p:nvGrpSpPr>
          <p:cNvPr id="17" name="Group 3"/>
          <p:cNvGrpSpPr/>
          <p:nvPr/>
        </p:nvGrpSpPr>
        <p:grpSpPr>
          <a:xfrm>
            <a:off x="-14190" y="2859839"/>
            <a:ext cx="6904603" cy="664434"/>
            <a:chOff x="569843" y="2747962"/>
            <a:chExt cx="6025491" cy="1214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Pentagon 4"/>
            <p:cNvSpPr/>
            <p:nvPr/>
          </p:nvSpPr>
          <p:spPr>
            <a:xfrm>
              <a:off x="569843" y="2747962"/>
              <a:ext cx="1380089" cy="1214438"/>
            </a:xfrm>
            <a:prstGeom prst="homePlat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" name="Chevron 5"/>
            <p:cNvSpPr/>
            <p:nvPr/>
          </p:nvSpPr>
          <p:spPr>
            <a:xfrm>
              <a:off x="1669539" y="2747962"/>
              <a:ext cx="1471293" cy="1214438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chemeClr val="tx1"/>
                </a:solidFill>
              </a:endParaRPr>
            </a:p>
          </p:txBody>
        </p:sp>
        <p:sp>
          <p:nvSpPr>
            <p:cNvPr id="20" name="Chevron 6"/>
            <p:cNvSpPr/>
            <p:nvPr/>
          </p:nvSpPr>
          <p:spPr>
            <a:xfrm>
              <a:off x="2843797" y="2747962"/>
              <a:ext cx="1433593" cy="1214438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chemeClr val="tx1"/>
                </a:solidFill>
              </a:endParaRPr>
            </a:p>
          </p:txBody>
        </p:sp>
        <p:sp>
          <p:nvSpPr>
            <p:cNvPr id="21" name="Chevron 7"/>
            <p:cNvSpPr/>
            <p:nvPr/>
          </p:nvSpPr>
          <p:spPr>
            <a:xfrm>
              <a:off x="3963192" y="2747962"/>
              <a:ext cx="1508155" cy="1214438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solidFill>
                  <a:schemeClr val="tx1"/>
                </a:solidFill>
              </a:endParaRPr>
            </a:p>
          </p:txBody>
        </p:sp>
        <p:sp>
          <p:nvSpPr>
            <p:cNvPr id="22" name="Chevron 8"/>
            <p:cNvSpPr/>
            <p:nvPr/>
          </p:nvSpPr>
          <p:spPr>
            <a:xfrm>
              <a:off x="5157146" y="2747962"/>
              <a:ext cx="1438188" cy="1214438"/>
            </a:xfrm>
            <a:prstGeom prst="chevr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PH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36"/>
          <p:cNvSpPr txBox="1"/>
          <p:nvPr/>
        </p:nvSpPr>
        <p:spPr>
          <a:xfrm>
            <a:off x="54787" y="3008711"/>
            <a:ext cx="129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2015 Q1</a:t>
            </a:r>
            <a:endParaRPr lang="en-P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4" name="TextBox 37"/>
          <p:cNvSpPr txBox="1"/>
          <p:nvPr/>
        </p:nvSpPr>
        <p:spPr>
          <a:xfrm>
            <a:off x="1569986" y="3008711"/>
            <a:ext cx="11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2015 Q2</a:t>
            </a:r>
            <a:endParaRPr lang="en-P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5" name="TextBox 38"/>
          <p:cNvSpPr txBox="1"/>
          <p:nvPr/>
        </p:nvSpPr>
        <p:spPr>
          <a:xfrm>
            <a:off x="2805892" y="3008711"/>
            <a:ext cx="128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2015 Q3</a:t>
            </a:r>
            <a:endParaRPr lang="en-P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4116362" y="3008711"/>
            <a:ext cx="1342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2015 Q4</a:t>
            </a:r>
            <a:endParaRPr lang="en-P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7" name="TextBox 40"/>
          <p:cNvSpPr txBox="1"/>
          <p:nvPr/>
        </p:nvSpPr>
        <p:spPr>
          <a:xfrm>
            <a:off x="5350406" y="3000557"/>
            <a:ext cx="157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2016 H1</a:t>
            </a:r>
            <a:endParaRPr lang="en-P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6840252" y="4102802"/>
            <a:ext cx="1548172" cy="90120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>
            <a:noAutofit/>
          </a:bodyPr>
          <a:lstStyle>
            <a:defPPr>
              <a:defRPr lang="en-GB"/>
            </a:defPPr>
            <a:lvl1pPr marL="0" algn="l" defTabSz="914400" eaLnBrk="1" latinLnBrk="0" hangingPunct="1"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algn="l" defTabSz="914400" eaLnBrk="1" latinLnBrk="0" hangingPunct="1">
              <a:defRPr sz="1800">
                <a:latin typeface="+mn-lt"/>
              </a:defRPr>
            </a:lvl2pPr>
            <a:lvl3pPr algn="l" defTabSz="914400" eaLnBrk="1" latinLnBrk="0" hangingPunct="1">
              <a:defRPr sz="1800">
                <a:latin typeface="+mn-lt"/>
              </a:defRPr>
            </a:lvl3pPr>
            <a:lvl4pPr algn="l" defTabSz="914400" eaLnBrk="1" latinLnBrk="0" hangingPunct="1">
              <a:defRPr sz="1800">
                <a:latin typeface="+mn-lt"/>
              </a:defRPr>
            </a:lvl4pPr>
            <a:lvl5pPr algn="l"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hu-HU" dirty="0"/>
              <a:t>Termelés</a:t>
            </a:r>
          </a:p>
        </p:txBody>
      </p:sp>
      <p:cxnSp>
        <p:nvCxnSpPr>
          <p:cNvPr id="29" name="Egyenes összekötő 28"/>
          <p:cNvCxnSpPr/>
          <p:nvPr/>
        </p:nvCxnSpPr>
        <p:spPr>
          <a:xfrm>
            <a:off x="3311860" y="2859839"/>
            <a:ext cx="0" cy="326946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3351903" y="5790746"/>
            <a:ext cx="326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Értékesítés kezdete</a:t>
            </a:r>
            <a:endParaRPr lang="hu-HU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Box 40"/>
          <p:cNvSpPr txBox="1"/>
          <p:nvPr/>
        </p:nvSpPr>
        <p:spPr>
          <a:xfrm>
            <a:off x="6646550" y="3003339"/>
            <a:ext cx="167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2016 H2</a:t>
            </a:r>
            <a:endParaRPr lang="en-P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7973307" y="3003339"/>
            <a:ext cx="123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2017</a:t>
            </a:r>
            <a:endParaRPr lang="en-P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33" name="Egyenes összekötő 32"/>
          <p:cNvCxnSpPr/>
          <p:nvPr/>
        </p:nvCxnSpPr>
        <p:spPr>
          <a:xfrm>
            <a:off x="489865" y="2895327"/>
            <a:ext cx="0" cy="326946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512900" y="5773869"/>
            <a:ext cx="326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Egyetemi oktatás kezdete</a:t>
            </a:r>
            <a:endParaRPr lang="hu-HU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deep.technológia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Fejlesztőkörnyezet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Nyelv: 		.Net C#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Keretrendszer:	rEVOLUTION 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application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					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framework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Adatbázis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PostgreSQL (vagy MSSQL)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Felület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Winforms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Vékony kliens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Később webes kliens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Architektúra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2 vagy 3 rétegű (opcionálisan kapcsolható)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Vállalatok kezelése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1 adatbázisban több vállalat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CompanyID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az adattáblákban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RevolOE</Template>
  <TotalTime>841</TotalTime>
  <Words>778</Words>
  <Application>Microsoft Office PowerPoint</Application>
  <PresentationFormat>Diavetítés a képernyőre (4:3 oldalarány)</PresentationFormat>
  <Paragraphs>268</Paragraphs>
  <Slides>34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1" baseType="lpstr">
      <vt:lpstr>Arial</vt:lpstr>
      <vt:lpstr>Calibri</vt:lpstr>
      <vt:lpstr>Impact</vt:lpstr>
      <vt:lpstr>Open Sans Light</vt:lpstr>
      <vt:lpstr>Rambla</vt:lpstr>
      <vt:lpstr>Wingdings</vt:lpstr>
      <vt:lpstr>RevolOE</vt:lpstr>
      <vt:lpstr>KKV esettanulmány 1. előadás:  a deep.erp rendszer bemutatása, általános használata</vt:lpstr>
      <vt:lpstr>rEvolution Kft. története</vt:lpstr>
      <vt:lpstr>ERP piaci körkép, csoportosítási lehetőségek</vt:lpstr>
      <vt:lpstr>ERP piaci körkép, csoportosítási lehetőségek</vt:lpstr>
      <vt:lpstr>A deep.erp helye</vt:lpstr>
      <vt:lpstr>A deep.erp helye</vt:lpstr>
      <vt:lpstr>Játék</vt:lpstr>
      <vt:lpstr>Fejlesztési terv</vt:lpstr>
      <vt:lpstr>deep.technológia</vt:lpstr>
      <vt:lpstr>a deep.erp elindítása</vt:lpstr>
      <vt:lpstr>deep.erp felhasználói felület</vt:lpstr>
      <vt:lpstr>deep.erp felhasználói felület</vt:lpstr>
      <vt:lpstr>Deep.erp kereskedelmi rendszer beállítások</vt:lpstr>
      <vt:lpstr>Alap működés</vt:lpstr>
      <vt:lpstr>Alap működés</vt:lpstr>
      <vt:lpstr>Felhasználókat segítő funkciók</vt:lpstr>
      <vt:lpstr>deep.erp modul ábra</vt:lpstr>
      <vt:lpstr>deep.erp modul ábra</vt:lpstr>
      <vt:lpstr>deep.erp modul ábra</vt:lpstr>
      <vt:lpstr>deep.erp modul ábra</vt:lpstr>
      <vt:lpstr>Deep.erp ügyviteli modell</vt:lpstr>
      <vt:lpstr>Deep.erp ügyviteli modell</vt:lpstr>
      <vt:lpstr>Posting ábra</vt:lpstr>
      <vt:lpstr>Hogyan lehet elindulni egy ERP rendszerrel</vt:lpstr>
      <vt:lpstr>Hogyan lehet elindulni egy ERP rendszerrel</vt:lpstr>
      <vt:lpstr>Komplex project terv</vt:lpstr>
      <vt:lpstr>Gyakorlat – számlázás példa</vt:lpstr>
      <vt:lpstr>Gyakorlat – számlázás példa</vt:lpstr>
      <vt:lpstr>Gyakorlat – számlázás példa</vt:lpstr>
      <vt:lpstr>Gyakorlat – számlázás példa</vt:lpstr>
      <vt:lpstr>Gyakorlat – számlázás példa</vt:lpstr>
      <vt:lpstr>Gyakorlat – számlázás példa</vt:lpstr>
      <vt:lpstr>Kérdések?</vt:lpstr>
      <vt:lpstr>Labor feladat…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KKV esettanulmány</dc:title>
  <dc:creator>Barna Dániel</dc:creator>
  <cp:lastModifiedBy>Szalóki László</cp:lastModifiedBy>
  <cp:revision>63</cp:revision>
  <dcterms:created xsi:type="dcterms:W3CDTF">2015-02-08T10:52:03Z</dcterms:created>
  <dcterms:modified xsi:type="dcterms:W3CDTF">2015-02-11T15:00:16Z</dcterms:modified>
</cp:coreProperties>
</file>